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8" r:id="rId3"/>
    <p:sldId id="259" r:id="rId4"/>
    <p:sldId id="260" r:id="rId5"/>
    <p:sldId id="262" r:id="rId6"/>
    <p:sldId id="257" r:id="rId7"/>
    <p:sldId id="270" r:id="rId8"/>
    <p:sldId id="280" r:id="rId9"/>
    <p:sldId id="281" r:id="rId10"/>
    <p:sldId id="278" r:id="rId11"/>
    <p:sldId id="282" r:id="rId12"/>
    <p:sldId id="284" r:id="rId13"/>
    <p:sldId id="283" r:id="rId14"/>
    <p:sldId id="269" r:id="rId15"/>
    <p:sldId id="271" r:id="rId16"/>
    <p:sldId id="285" r:id="rId17"/>
    <p:sldId id="287" r:id="rId18"/>
    <p:sldId id="286" r:id="rId19"/>
    <p:sldId id="288" r:id="rId20"/>
    <p:sldId id="310" r:id="rId21"/>
    <p:sldId id="289" r:id="rId22"/>
    <p:sldId id="290" r:id="rId23"/>
    <p:sldId id="291" r:id="rId24"/>
    <p:sldId id="268" r:id="rId25"/>
    <p:sldId id="272" r:id="rId26"/>
    <p:sldId id="292" r:id="rId27"/>
    <p:sldId id="293" r:id="rId28"/>
    <p:sldId id="267" r:id="rId29"/>
    <p:sldId id="273" r:id="rId30"/>
    <p:sldId id="266" r:id="rId31"/>
    <p:sldId id="265" r:id="rId32"/>
    <p:sldId id="275" r:id="rId33"/>
    <p:sldId id="298" r:id="rId34"/>
    <p:sldId id="264" r:id="rId35"/>
    <p:sldId id="276" r:id="rId36"/>
    <p:sldId id="300" r:id="rId37"/>
    <p:sldId id="301" r:id="rId38"/>
    <p:sldId id="303" r:id="rId39"/>
    <p:sldId id="304" r:id="rId40"/>
    <p:sldId id="305" r:id="rId41"/>
    <p:sldId id="306" r:id="rId42"/>
    <p:sldId id="307" r:id="rId43"/>
    <p:sldId id="308" r:id="rId44"/>
    <p:sldId id="263" r:id="rId45"/>
    <p:sldId id="309" r:id="rId4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91" autoAdjust="0"/>
    <p:restoredTop sz="94660"/>
  </p:normalViewPr>
  <p:slideViewPr>
    <p:cSldViewPr>
      <p:cViewPr varScale="1">
        <p:scale>
          <a:sx n="113" d="100"/>
          <a:sy n="113" d="100"/>
        </p:scale>
        <p:origin x="1626"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374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192BB0F-53DF-4208-8F20-19615CEBD97C}" type="slidenum">
              <a:rPr lang="ru-RU"/>
              <a:pPr>
                <a:defRPr/>
              </a:pPr>
              <a:t>‹#›</a:t>
            </a:fld>
            <a:endParaRPr lang="ru-RU"/>
          </a:p>
        </p:txBody>
      </p:sp>
    </p:spTree>
    <p:extLst>
      <p:ext uri="{BB962C8B-B14F-4D97-AF65-F5344CB8AC3E}">
        <p14:creationId xmlns:p14="http://schemas.microsoft.com/office/powerpoint/2010/main" val="12809994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4581525"/>
            <a:ext cx="6400800" cy="1344613"/>
          </a:xfrm>
          <a:prstGeom prst="rect">
            <a:avLst/>
          </a:prstGeom>
          <a:solidFill>
            <a:schemeClr val="bg2"/>
          </a:solidFill>
          <a:ln w="9525">
            <a:noFill/>
            <a:miter lim="800000"/>
            <a:headEnd/>
            <a:tailEnd/>
          </a:ln>
          <a:effectLst/>
        </p:spPr>
        <p:txBody>
          <a:bodyPr wrap="none" anchor="ctr"/>
          <a:lstStyle/>
          <a:p>
            <a:endParaRPr lang="ru-RU"/>
          </a:p>
        </p:txBody>
      </p:sp>
      <p:sp>
        <p:nvSpPr>
          <p:cNvPr id="5122" name="Rectangle 2"/>
          <p:cNvSpPr>
            <a:spLocks noGrp="1" noChangeArrowheads="1"/>
          </p:cNvSpPr>
          <p:nvPr>
            <p:ph type="ctrTitle"/>
          </p:nvPr>
        </p:nvSpPr>
        <p:spPr>
          <a:xfrm>
            <a:off x="323850" y="4335463"/>
            <a:ext cx="7162800" cy="1109662"/>
          </a:xfrm>
        </p:spPr>
        <p:txBody>
          <a:bodyPr/>
          <a:lstStyle>
            <a:lvl1pPr algn="l">
              <a:defRPr sz="3200">
                <a:solidFill>
                  <a:schemeClr val="bg1"/>
                </a:solidFill>
              </a:defRPr>
            </a:lvl1pPr>
          </a:lstStyle>
          <a:p>
            <a:pPr lvl="0"/>
            <a:r>
              <a:rPr lang="en-US" noProof="0" smtClean="0"/>
              <a:t>Click to edit Master title style</a:t>
            </a:r>
            <a:endParaRPr lang="ru-RU" noProof="0" smtClean="0"/>
          </a:p>
        </p:txBody>
      </p:sp>
      <p:sp>
        <p:nvSpPr>
          <p:cNvPr id="5123" name="Rectangle 3"/>
          <p:cNvSpPr>
            <a:spLocks noGrp="1" noChangeArrowheads="1"/>
          </p:cNvSpPr>
          <p:nvPr>
            <p:ph type="subTitle" idx="1"/>
          </p:nvPr>
        </p:nvSpPr>
        <p:spPr>
          <a:xfrm>
            <a:off x="323850" y="5229225"/>
            <a:ext cx="7162800" cy="696913"/>
          </a:xfrm>
        </p:spPr>
        <p:txBody>
          <a:bodyPr/>
          <a:lstStyle>
            <a:lvl1pPr marL="0" indent="0">
              <a:buFontTx/>
              <a:buNone/>
              <a:defRPr sz="2400" b="1">
                <a:solidFill>
                  <a:schemeClr val="bg1"/>
                </a:solidFill>
              </a:defRPr>
            </a:lvl1pPr>
          </a:lstStyle>
          <a:p>
            <a:pPr lvl="0"/>
            <a:r>
              <a:rPr lang="en-US"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64363" y="549275"/>
            <a:ext cx="1928812" cy="5976938"/>
          </a:xfrm>
        </p:spPr>
        <p:txBody>
          <a:bodyPr vert="eaVert"/>
          <a:lstStyle/>
          <a:p>
            <a:r>
              <a:rPr lang="en-US" smtClean="0"/>
              <a:t>Click to edit Master title style</a:t>
            </a:r>
            <a:endParaRPr lang="ru-RU"/>
          </a:p>
        </p:txBody>
      </p:sp>
      <p:sp>
        <p:nvSpPr>
          <p:cNvPr id="3" name="Вертикальный текст 2"/>
          <p:cNvSpPr>
            <a:spLocks noGrp="1"/>
          </p:cNvSpPr>
          <p:nvPr>
            <p:ph type="body" orient="vert" idx="1"/>
          </p:nvPr>
        </p:nvSpPr>
        <p:spPr>
          <a:xfrm>
            <a:off x="1176338" y="549275"/>
            <a:ext cx="5635625"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sz="half" idx="1"/>
          </p:nvPr>
        </p:nvSpPr>
        <p:spPr>
          <a:xfrm>
            <a:off x="1176338" y="1341438"/>
            <a:ext cx="374491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Объект 3"/>
          <p:cNvSpPr>
            <a:spLocks noGrp="1"/>
          </p:cNvSpPr>
          <p:nvPr>
            <p:ph sz="half" idx="2"/>
          </p:nvPr>
        </p:nvSpPr>
        <p:spPr>
          <a:xfrm>
            <a:off x="5073650" y="1341438"/>
            <a:ext cx="37465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39975" y="549275"/>
            <a:ext cx="6553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1176338" y="1341438"/>
            <a:ext cx="7643812" cy="51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3600" b="1">
          <a:solidFill>
            <a:schemeClr val="accent1"/>
          </a:solidFill>
          <a:latin typeface="+mj-lt"/>
          <a:ea typeface="+mj-ea"/>
          <a:cs typeface="+mj-cs"/>
        </a:defRPr>
      </a:lvl1pPr>
      <a:lvl2pPr algn="ctr" rtl="0" eaLnBrk="1" fontAlgn="base" hangingPunct="1">
        <a:spcBef>
          <a:spcPct val="0"/>
        </a:spcBef>
        <a:spcAft>
          <a:spcPct val="0"/>
        </a:spcAft>
        <a:defRPr sz="3600" b="1">
          <a:solidFill>
            <a:schemeClr val="accent1"/>
          </a:solidFill>
          <a:latin typeface="Arial" charset="0"/>
        </a:defRPr>
      </a:lvl2pPr>
      <a:lvl3pPr algn="ctr" rtl="0" eaLnBrk="1" fontAlgn="base" hangingPunct="1">
        <a:spcBef>
          <a:spcPct val="0"/>
        </a:spcBef>
        <a:spcAft>
          <a:spcPct val="0"/>
        </a:spcAft>
        <a:defRPr sz="3600" b="1">
          <a:solidFill>
            <a:schemeClr val="accent1"/>
          </a:solidFill>
          <a:latin typeface="Arial" charset="0"/>
        </a:defRPr>
      </a:lvl3pPr>
      <a:lvl4pPr algn="ctr" rtl="0" eaLnBrk="1" fontAlgn="base" hangingPunct="1">
        <a:spcBef>
          <a:spcPct val="0"/>
        </a:spcBef>
        <a:spcAft>
          <a:spcPct val="0"/>
        </a:spcAft>
        <a:defRPr sz="3600" b="1">
          <a:solidFill>
            <a:schemeClr val="accent1"/>
          </a:solidFill>
          <a:latin typeface="Arial" charset="0"/>
        </a:defRPr>
      </a:lvl4pPr>
      <a:lvl5pPr algn="ctr" rtl="0" eaLnBrk="1" fontAlgn="base" hangingPunct="1">
        <a:spcBef>
          <a:spcPct val="0"/>
        </a:spcBef>
        <a:spcAft>
          <a:spcPct val="0"/>
        </a:spcAft>
        <a:defRPr sz="3600" b="1">
          <a:solidFill>
            <a:schemeClr val="accent1"/>
          </a:solidFill>
          <a:latin typeface="Arial" charset="0"/>
        </a:defRPr>
      </a:lvl5pPr>
      <a:lvl6pPr marL="457200" algn="ctr" rtl="0" eaLnBrk="1" fontAlgn="base" hangingPunct="1">
        <a:spcBef>
          <a:spcPct val="0"/>
        </a:spcBef>
        <a:spcAft>
          <a:spcPct val="0"/>
        </a:spcAft>
        <a:defRPr sz="3600" b="1">
          <a:solidFill>
            <a:schemeClr val="accent1"/>
          </a:solidFill>
          <a:latin typeface="Arial" charset="0"/>
        </a:defRPr>
      </a:lvl6pPr>
      <a:lvl7pPr marL="914400" algn="ctr" rtl="0" eaLnBrk="1" fontAlgn="base" hangingPunct="1">
        <a:spcBef>
          <a:spcPct val="0"/>
        </a:spcBef>
        <a:spcAft>
          <a:spcPct val="0"/>
        </a:spcAft>
        <a:defRPr sz="3600" b="1">
          <a:solidFill>
            <a:schemeClr val="accent1"/>
          </a:solidFill>
          <a:latin typeface="Arial" charset="0"/>
        </a:defRPr>
      </a:lvl7pPr>
      <a:lvl8pPr marL="1371600" algn="ctr" rtl="0" eaLnBrk="1" fontAlgn="base" hangingPunct="1">
        <a:spcBef>
          <a:spcPct val="0"/>
        </a:spcBef>
        <a:spcAft>
          <a:spcPct val="0"/>
        </a:spcAft>
        <a:defRPr sz="3600" b="1">
          <a:solidFill>
            <a:schemeClr val="accent1"/>
          </a:solidFill>
          <a:latin typeface="Arial" charset="0"/>
        </a:defRPr>
      </a:lvl8pPr>
      <a:lvl9pPr marL="1828800" algn="ctr" rtl="0" eaLnBrk="1" fontAlgn="base" hangingPunct="1">
        <a:spcBef>
          <a:spcPct val="0"/>
        </a:spcBef>
        <a:spcAft>
          <a:spcPct val="0"/>
        </a:spcAft>
        <a:defRPr sz="3600" b="1">
          <a:solidFill>
            <a:schemeClr val="accent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bg2"/>
          </a:solidFill>
          <a:latin typeface="+mn-lt"/>
        </a:defRPr>
      </a:lvl4pPr>
      <a:lvl5pPr marL="2057400" indent="-228600" algn="l" rtl="0" eaLnBrk="1" fontAlgn="base" hangingPunct="1">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yellowpages.com/bowling-green-oh/charities" TargetMode="Externa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4551363"/>
            <a:ext cx="5029200" cy="749300"/>
          </a:xfrm>
          <a:noFill/>
        </p:spPr>
        <p:txBody>
          <a:bodyPr/>
          <a:lstStyle/>
          <a:p>
            <a:pPr eaLnBrk="1" hangingPunct="1"/>
            <a:r>
              <a:rPr lang="en-US" sz="2600" dirty="0" smtClean="0"/>
              <a:t>Citizenship in the Community</a:t>
            </a:r>
            <a:endParaRPr lang="uk-UA" sz="2600" dirty="0" smtClean="0"/>
          </a:p>
        </p:txBody>
      </p:sp>
      <p:sp>
        <p:nvSpPr>
          <p:cNvPr id="3075" name="Rectangle 3"/>
          <p:cNvSpPr>
            <a:spLocks noGrp="1" noChangeArrowheads="1"/>
          </p:cNvSpPr>
          <p:nvPr>
            <p:ph type="subTitle" idx="1"/>
          </p:nvPr>
        </p:nvSpPr>
        <p:spPr>
          <a:xfrm>
            <a:off x="228600" y="5181600"/>
            <a:ext cx="3262313" cy="533400"/>
          </a:xfrm>
        </p:spPr>
        <p:txBody>
          <a:bodyPr/>
          <a:lstStyle/>
          <a:p>
            <a:pPr eaLnBrk="1" hangingPunct="1">
              <a:lnSpc>
                <a:spcPct val="90000"/>
              </a:lnSpc>
            </a:pPr>
            <a:r>
              <a:rPr lang="en-US" sz="1600" dirty="0" smtClean="0"/>
              <a:t>Troop 344 and 9344</a:t>
            </a:r>
          </a:p>
          <a:p>
            <a:pPr eaLnBrk="1" hangingPunct="1">
              <a:lnSpc>
                <a:spcPct val="90000"/>
              </a:lnSpc>
            </a:pPr>
            <a:r>
              <a:rPr lang="en-US" sz="1600" dirty="0" smtClean="0"/>
              <a:t>Pemberville, OH</a:t>
            </a:r>
            <a:endParaRPr lang="uk-UA" sz="16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4762500"/>
            <a:ext cx="1054359" cy="10763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685800"/>
            <a:ext cx="5159375" cy="508000"/>
          </a:xfrm>
        </p:spPr>
        <p:txBody>
          <a:bodyPr/>
          <a:lstStyle/>
          <a:p>
            <a:r>
              <a:rPr lang="en-US" sz="2400" dirty="0" smtClean="0"/>
              <a:t>Rights, Duties, Obligations</a:t>
            </a:r>
            <a:endParaRPr lang="en-US" sz="2400" dirty="0"/>
          </a:p>
        </p:txBody>
      </p:sp>
      <p:sp>
        <p:nvSpPr>
          <p:cNvPr id="3" name="Content Placeholder 2"/>
          <p:cNvSpPr>
            <a:spLocks noGrp="1"/>
          </p:cNvSpPr>
          <p:nvPr>
            <p:ph idx="1"/>
          </p:nvPr>
        </p:nvSpPr>
        <p:spPr/>
        <p:txBody>
          <a:bodyPr/>
          <a:lstStyle/>
          <a:p>
            <a:r>
              <a:rPr lang="en-US" dirty="0">
                <a:solidFill>
                  <a:schemeClr val="tx1"/>
                </a:solidFill>
              </a:rPr>
              <a:t>Rights, Duties, and Obligations </a:t>
            </a:r>
            <a:r>
              <a:rPr lang="en-US" dirty="0" smtClean="0">
                <a:solidFill>
                  <a:schemeClr val="tx1"/>
                </a:solidFill>
              </a:rPr>
              <a:t>of an </a:t>
            </a:r>
            <a:r>
              <a:rPr lang="en-US" dirty="0">
                <a:solidFill>
                  <a:schemeClr val="tx1"/>
                </a:solidFill>
              </a:rPr>
              <a:t>American Citizen</a:t>
            </a:r>
          </a:p>
          <a:p>
            <a:pPr lvl="1"/>
            <a:r>
              <a:rPr lang="en-US" b="0" dirty="0" smtClean="0">
                <a:solidFill>
                  <a:schemeClr val="tx1"/>
                </a:solidFill>
              </a:rPr>
              <a:t>Rights:</a:t>
            </a:r>
            <a:endParaRPr lang="en-US" b="0" dirty="0">
              <a:solidFill>
                <a:schemeClr val="tx1"/>
              </a:solidFill>
            </a:endParaRPr>
          </a:p>
          <a:p>
            <a:pPr lvl="2"/>
            <a:r>
              <a:rPr lang="en-US" sz="2000" b="0" dirty="0" smtClean="0">
                <a:solidFill>
                  <a:schemeClr val="tx1"/>
                </a:solidFill>
              </a:rPr>
              <a:t>Freedoms </a:t>
            </a:r>
            <a:r>
              <a:rPr lang="en-US" sz="2000" b="0" dirty="0">
                <a:solidFill>
                  <a:schemeClr val="tx1"/>
                </a:solidFill>
              </a:rPr>
              <a:t>guaranteed by the US </a:t>
            </a:r>
            <a:r>
              <a:rPr lang="en-US" sz="2000" b="0" dirty="0" smtClean="0">
                <a:solidFill>
                  <a:schemeClr val="tx1"/>
                </a:solidFill>
              </a:rPr>
              <a:t>Constitution.</a:t>
            </a:r>
            <a:endParaRPr lang="en-US" sz="2000" b="0" dirty="0">
              <a:solidFill>
                <a:schemeClr val="tx1"/>
              </a:solidFill>
            </a:endParaRPr>
          </a:p>
          <a:p>
            <a:pPr lvl="2"/>
            <a:r>
              <a:rPr lang="en-US" sz="2000" b="0" dirty="0" smtClean="0">
                <a:solidFill>
                  <a:schemeClr val="tx1"/>
                </a:solidFill>
              </a:rPr>
              <a:t>Full </a:t>
            </a:r>
            <a:r>
              <a:rPr lang="en-US" sz="2000" b="0" dirty="0">
                <a:solidFill>
                  <a:schemeClr val="tx1"/>
                </a:solidFill>
              </a:rPr>
              <a:t>protection from Federal, state, and local </a:t>
            </a:r>
            <a:r>
              <a:rPr lang="en-US" sz="2000" b="0" dirty="0" smtClean="0">
                <a:solidFill>
                  <a:schemeClr val="tx1"/>
                </a:solidFill>
              </a:rPr>
              <a:t>laws.</a:t>
            </a:r>
            <a:endParaRPr lang="en-US" sz="2000" b="0" dirty="0">
              <a:solidFill>
                <a:schemeClr val="tx1"/>
              </a:solidFill>
            </a:endParaRPr>
          </a:p>
          <a:p>
            <a:pPr lvl="2"/>
            <a:r>
              <a:rPr lang="en-US" sz="2000" b="0" dirty="0" smtClean="0">
                <a:solidFill>
                  <a:schemeClr val="tx1"/>
                </a:solidFill>
              </a:rPr>
              <a:t>Support </a:t>
            </a:r>
            <a:r>
              <a:rPr lang="en-US" sz="2000" b="0" dirty="0">
                <a:solidFill>
                  <a:schemeClr val="tx1"/>
                </a:solidFill>
              </a:rPr>
              <a:t>from local service departments (fire, police, sanitation</a:t>
            </a:r>
            <a:r>
              <a:rPr lang="en-US" sz="2000" b="0" dirty="0" smtClean="0">
                <a:solidFill>
                  <a:schemeClr val="tx1"/>
                </a:solidFill>
              </a:rPr>
              <a:t>).</a:t>
            </a:r>
            <a:endParaRPr lang="en-US" sz="2000" b="0" dirty="0">
              <a:solidFill>
                <a:schemeClr val="tx1"/>
              </a:solidFill>
            </a:endParaRPr>
          </a:p>
          <a:p>
            <a:pPr lvl="1"/>
            <a:r>
              <a:rPr lang="en-US" b="0" dirty="0" smtClean="0">
                <a:solidFill>
                  <a:schemeClr val="tx1"/>
                </a:solidFill>
              </a:rPr>
              <a:t>Duties</a:t>
            </a:r>
            <a:r>
              <a:rPr lang="en-US" b="0" dirty="0">
                <a:solidFill>
                  <a:schemeClr val="tx1"/>
                </a:solidFill>
              </a:rPr>
              <a:t>, and </a:t>
            </a:r>
            <a:r>
              <a:rPr lang="en-US" b="0" dirty="0" smtClean="0">
                <a:solidFill>
                  <a:schemeClr val="tx1"/>
                </a:solidFill>
              </a:rPr>
              <a:t>Obligations:</a:t>
            </a:r>
            <a:endParaRPr lang="en-US" b="0" dirty="0">
              <a:solidFill>
                <a:schemeClr val="tx1"/>
              </a:solidFill>
            </a:endParaRPr>
          </a:p>
          <a:p>
            <a:pPr lvl="2"/>
            <a:r>
              <a:rPr lang="en-US" sz="2000" b="0" dirty="0" smtClean="0">
                <a:solidFill>
                  <a:schemeClr val="tx1"/>
                </a:solidFill>
              </a:rPr>
              <a:t>Pay </a:t>
            </a:r>
            <a:r>
              <a:rPr lang="en-US" sz="2000" b="0" dirty="0" smtClean="0">
                <a:solidFill>
                  <a:schemeClr val="tx1"/>
                </a:solidFill>
              </a:rPr>
              <a:t>Taxes.</a:t>
            </a:r>
            <a:endParaRPr lang="en-US" sz="2000" b="0" dirty="0">
              <a:solidFill>
                <a:schemeClr val="tx1"/>
              </a:solidFill>
            </a:endParaRPr>
          </a:p>
          <a:p>
            <a:pPr lvl="2"/>
            <a:r>
              <a:rPr lang="en-US" sz="2000" b="0" dirty="0" smtClean="0">
                <a:solidFill>
                  <a:schemeClr val="tx1"/>
                </a:solidFill>
              </a:rPr>
              <a:t>Obeying </a:t>
            </a:r>
            <a:r>
              <a:rPr lang="en-US" sz="2000" b="0" dirty="0">
                <a:solidFill>
                  <a:schemeClr val="tx1"/>
                </a:solidFill>
              </a:rPr>
              <a:t>the </a:t>
            </a:r>
            <a:r>
              <a:rPr lang="en-US" sz="2000" b="0" dirty="0" smtClean="0">
                <a:solidFill>
                  <a:schemeClr val="tx1"/>
                </a:solidFill>
              </a:rPr>
              <a:t>law.</a:t>
            </a:r>
            <a:endParaRPr lang="en-US" sz="2000" b="0" dirty="0">
              <a:solidFill>
                <a:schemeClr val="tx1"/>
              </a:solidFill>
            </a:endParaRPr>
          </a:p>
          <a:p>
            <a:pPr lvl="2"/>
            <a:r>
              <a:rPr lang="en-US" sz="2000" b="0" dirty="0" smtClean="0">
                <a:solidFill>
                  <a:schemeClr val="tx1"/>
                </a:solidFill>
              </a:rPr>
              <a:t>Value </a:t>
            </a:r>
            <a:r>
              <a:rPr lang="en-US" sz="2000" b="0" dirty="0">
                <a:solidFill>
                  <a:schemeClr val="tx1"/>
                </a:solidFill>
              </a:rPr>
              <a:t>others’ </a:t>
            </a:r>
            <a:r>
              <a:rPr lang="en-US" sz="2000" b="0" dirty="0" smtClean="0">
                <a:solidFill>
                  <a:schemeClr val="tx1"/>
                </a:solidFill>
              </a:rPr>
              <a:t>opinions.</a:t>
            </a:r>
            <a:endParaRPr lang="en-US" sz="2000" b="0" dirty="0">
              <a:solidFill>
                <a:schemeClr val="tx1"/>
              </a:solidFill>
            </a:endParaRPr>
          </a:p>
          <a:p>
            <a:pPr lvl="2"/>
            <a:r>
              <a:rPr lang="en-US" sz="2000" b="0" dirty="0" smtClean="0">
                <a:solidFill>
                  <a:schemeClr val="tx1"/>
                </a:solidFill>
              </a:rPr>
              <a:t>Staying </a:t>
            </a:r>
            <a:r>
              <a:rPr lang="en-US" sz="2000" b="0" dirty="0">
                <a:solidFill>
                  <a:schemeClr val="tx1"/>
                </a:solidFill>
              </a:rPr>
              <a:t>informed about candidates and </a:t>
            </a:r>
            <a:r>
              <a:rPr lang="en-US" sz="2000" b="0" dirty="0" smtClean="0">
                <a:solidFill>
                  <a:schemeClr val="tx1"/>
                </a:solidFill>
              </a:rPr>
              <a:t>issues.</a:t>
            </a:r>
            <a:endParaRPr lang="en-US" sz="2000" b="0" dirty="0">
              <a:solidFill>
                <a:schemeClr val="tx1"/>
              </a:solidFill>
            </a:endParaRPr>
          </a:p>
          <a:p>
            <a:pPr lvl="2"/>
            <a:r>
              <a:rPr lang="en-US" sz="2000" b="0" dirty="0" smtClean="0">
                <a:solidFill>
                  <a:schemeClr val="tx1"/>
                </a:solidFill>
              </a:rPr>
              <a:t>Respecting </a:t>
            </a:r>
            <a:r>
              <a:rPr lang="en-US" sz="2000" b="0" dirty="0">
                <a:solidFill>
                  <a:schemeClr val="tx1"/>
                </a:solidFill>
              </a:rPr>
              <a:t>elected </a:t>
            </a:r>
            <a:r>
              <a:rPr lang="en-US" sz="2000" b="0" dirty="0" smtClean="0">
                <a:solidFill>
                  <a:schemeClr val="tx1"/>
                </a:solidFill>
              </a:rPr>
              <a:t>officials.</a:t>
            </a:r>
            <a:endParaRPr lang="en-US" sz="2000" b="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797" y="3899958"/>
            <a:ext cx="3606507" cy="1695450"/>
          </a:xfrm>
          <a:prstGeom prst="rect">
            <a:avLst/>
          </a:prstGeom>
        </p:spPr>
      </p:pic>
    </p:spTree>
    <p:extLst>
      <p:ext uri="{BB962C8B-B14F-4D97-AF65-F5344CB8AC3E}">
        <p14:creationId xmlns:p14="http://schemas.microsoft.com/office/powerpoint/2010/main" val="42666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685800"/>
            <a:ext cx="5159375" cy="508000"/>
          </a:xfrm>
        </p:spPr>
        <p:txBody>
          <a:bodyPr/>
          <a:lstStyle/>
          <a:p>
            <a:r>
              <a:rPr lang="en-US" sz="2400" dirty="0"/>
              <a:t>Demonstrating Citizenship</a:t>
            </a:r>
          </a:p>
        </p:txBody>
      </p:sp>
      <p:sp>
        <p:nvSpPr>
          <p:cNvPr id="3" name="Content Placeholder 2"/>
          <p:cNvSpPr>
            <a:spLocks noGrp="1"/>
          </p:cNvSpPr>
          <p:nvPr>
            <p:ph idx="1"/>
          </p:nvPr>
        </p:nvSpPr>
        <p:spPr/>
        <p:txBody>
          <a:bodyPr/>
          <a:lstStyle/>
          <a:p>
            <a:r>
              <a:rPr lang="en-US" dirty="0">
                <a:solidFill>
                  <a:schemeClr val="tx1"/>
                </a:solidFill>
              </a:rPr>
              <a:t>Rights, Duties, and Obligations – Scout Unit</a:t>
            </a:r>
          </a:p>
          <a:p>
            <a:pPr lvl="1"/>
            <a:r>
              <a:rPr lang="en-US" b="0" dirty="0" smtClean="0">
                <a:solidFill>
                  <a:schemeClr val="tx1"/>
                </a:solidFill>
              </a:rPr>
              <a:t>Rights:</a:t>
            </a:r>
            <a:endParaRPr lang="en-US" b="0" dirty="0">
              <a:solidFill>
                <a:schemeClr val="tx1"/>
              </a:solidFill>
            </a:endParaRPr>
          </a:p>
          <a:p>
            <a:pPr lvl="2"/>
            <a:r>
              <a:rPr lang="en-US" sz="2000" b="0" dirty="0" smtClean="0">
                <a:solidFill>
                  <a:schemeClr val="tx1"/>
                </a:solidFill>
              </a:rPr>
              <a:t>Express </a:t>
            </a:r>
            <a:r>
              <a:rPr lang="en-US" sz="2000" b="0" dirty="0">
                <a:solidFill>
                  <a:schemeClr val="tx1"/>
                </a:solidFill>
              </a:rPr>
              <a:t>your </a:t>
            </a:r>
            <a:r>
              <a:rPr lang="en-US" sz="2000" b="0" dirty="0" smtClean="0">
                <a:solidFill>
                  <a:schemeClr val="tx1"/>
                </a:solidFill>
              </a:rPr>
              <a:t>opinions.</a:t>
            </a:r>
            <a:endParaRPr lang="en-US" sz="2000" b="0" dirty="0">
              <a:solidFill>
                <a:schemeClr val="tx1"/>
              </a:solidFill>
            </a:endParaRPr>
          </a:p>
          <a:p>
            <a:pPr lvl="2"/>
            <a:r>
              <a:rPr lang="en-US" sz="2000" b="0" dirty="0" smtClean="0">
                <a:solidFill>
                  <a:schemeClr val="tx1"/>
                </a:solidFill>
              </a:rPr>
              <a:t>Try </a:t>
            </a:r>
            <a:r>
              <a:rPr lang="en-US" sz="2000" b="0" dirty="0">
                <a:solidFill>
                  <a:schemeClr val="tx1"/>
                </a:solidFill>
              </a:rPr>
              <a:t>new </a:t>
            </a:r>
            <a:r>
              <a:rPr lang="en-US" sz="2000" b="0" dirty="0" smtClean="0">
                <a:solidFill>
                  <a:schemeClr val="tx1"/>
                </a:solidFill>
              </a:rPr>
              <a:t>skills.</a:t>
            </a:r>
            <a:endParaRPr lang="en-US" sz="2000" b="0" dirty="0">
              <a:solidFill>
                <a:schemeClr val="tx1"/>
              </a:solidFill>
            </a:endParaRPr>
          </a:p>
          <a:p>
            <a:pPr lvl="2"/>
            <a:r>
              <a:rPr lang="en-US" sz="2000" b="0" dirty="0" smtClean="0">
                <a:solidFill>
                  <a:schemeClr val="tx1"/>
                </a:solidFill>
              </a:rPr>
              <a:t>Hang </a:t>
            </a:r>
            <a:r>
              <a:rPr lang="en-US" sz="2000" b="0" dirty="0">
                <a:solidFill>
                  <a:schemeClr val="tx1"/>
                </a:solidFill>
              </a:rPr>
              <a:t>out with </a:t>
            </a:r>
            <a:r>
              <a:rPr lang="en-US" sz="2000" b="0" dirty="0" smtClean="0">
                <a:solidFill>
                  <a:schemeClr val="tx1"/>
                </a:solidFill>
              </a:rPr>
              <a:t>friends.</a:t>
            </a:r>
            <a:endParaRPr lang="en-US" sz="2000" b="0" dirty="0">
              <a:solidFill>
                <a:schemeClr val="tx1"/>
              </a:solidFill>
            </a:endParaRPr>
          </a:p>
          <a:p>
            <a:pPr lvl="2"/>
            <a:r>
              <a:rPr lang="en-US" sz="2000" b="0" dirty="0" smtClean="0">
                <a:solidFill>
                  <a:schemeClr val="tx1"/>
                </a:solidFill>
              </a:rPr>
              <a:t>Be </a:t>
            </a:r>
            <a:r>
              <a:rPr lang="en-US" sz="2000" b="0" dirty="0" smtClean="0">
                <a:solidFill>
                  <a:schemeClr val="tx1"/>
                </a:solidFill>
              </a:rPr>
              <a:t>safe.</a:t>
            </a:r>
            <a:endParaRPr lang="en-US" sz="2000" b="0" dirty="0">
              <a:solidFill>
                <a:schemeClr val="tx1"/>
              </a:solidFill>
            </a:endParaRPr>
          </a:p>
          <a:p>
            <a:pPr lvl="1"/>
            <a:r>
              <a:rPr lang="en-US" b="0" dirty="0" smtClean="0">
                <a:solidFill>
                  <a:schemeClr val="tx1"/>
                </a:solidFill>
              </a:rPr>
              <a:t>Duties</a:t>
            </a:r>
            <a:r>
              <a:rPr lang="en-US" b="0" dirty="0">
                <a:solidFill>
                  <a:schemeClr val="tx1"/>
                </a:solidFill>
              </a:rPr>
              <a:t>, and </a:t>
            </a:r>
            <a:r>
              <a:rPr lang="en-US" b="0" dirty="0" smtClean="0">
                <a:solidFill>
                  <a:schemeClr val="tx1"/>
                </a:solidFill>
              </a:rPr>
              <a:t>Obligations:</a:t>
            </a:r>
            <a:endParaRPr lang="en-US" b="0" dirty="0">
              <a:solidFill>
                <a:schemeClr val="tx1"/>
              </a:solidFill>
            </a:endParaRPr>
          </a:p>
          <a:p>
            <a:pPr lvl="2"/>
            <a:r>
              <a:rPr lang="en-US" sz="2000" b="0" dirty="0" smtClean="0">
                <a:solidFill>
                  <a:schemeClr val="tx1"/>
                </a:solidFill>
              </a:rPr>
              <a:t>Honor </a:t>
            </a:r>
            <a:r>
              <a:rPr lang="en-US" sz="2000" b="0" dirty="0">
                <a:solidFill>
                  <a:schemeClr val="tx1"/>
                </a:solidFill>
              </a:rPr>
              <a:t>your </a:t>
            </a:r>
            <a:r>
              <a:rPr lang="en-US" sz="2000" b="0" dirty="0" smtClean="0">
                <a:solidFill>
                  <a:schemeClr val="tx1"/>
                </a:solidFill>
              </a:rPr>
              <a:t>parents.</a:t>
            </a:r>
            <a:endParaRPr lang="en-US" sz="2000" b="0" dirty="0">
              <a:solidFill>
                <a:schemeClr val="tx1"/>
              </a:solidFill>
            </a:endParaRPr>
          </a:p>
          <a:p>
            <a:pPr lvl="2"/>
            <a:r>
              <a:rPr lang="en-US" sz="2000" b="0" dirty="0" smtClean="0">
                <a:solidFill>
                  <a:schemeClr val="tx1"/>
                </a:solidFill>
              </a:rPr>
              <a:t>Respect </a:t>
            </a:r>
            <a:r>
              <a:rPr lang="en-US" sz="2000" b="0" dirty="0">
                <a:solidFill>
                  <a:schemeClr val="tx1"/>
                </a:solidFill>
              </a:rPr>
              <a:t>adult </a:t>
            </a:r>
            <a:r>
              <a:rPr lang="en-US" sz="2000" b="0" dirty="0" smtClean="0">
                <a:solidFill>
                  <a:schemeClr val="tx1"/>
                </a:solidFill>
              </a:rPr>
              <a:t>leaders.</a:t>
            </a:r>
            <a:endParaRPr lang="en-US" sz="2000" b="0" dirty="0">
              <a:solidFill>
                <a:schemeClr val="tx1"/>
              </a:solidFill>
            </a:endParaRPr>
          </a:p>
          <a:p>
            <a:pPr lvl="2"/>
            <a:r>
              <a:rPr lang="en-US" sz="2000" b="0" dirty="0" smtClean="0">
                <a:solidFill>
                  <a:schemeClr val="tx1"/>
                </a:solidFill>
              </a:rPr>
              <a:t>Respect </a:t>
            </a:r>
            <a:r>
              <a:rPr lang="en-US" sz="2000" b="0" dirty="0">
                <a:solidFill>
                  <a:schemeClr val="tx1"/>
                </a:solidFill>
              </a:rPr>
              <a:t>fellow </a:t>
            </a:r>
            <a:r>
              <a:rPr lang="en-US" sz="2000" b="0" dirty="0" smtClean="0">
                <a:solidFill>
                  <a:schemeClr val="tx1"/>
                </a:solidFill>
              </a:rPr>
              <a:t>scouts.</a:t>
            </a:r>
            <a:endParaRPr lang="en-US" sz="2000" b="0" dirty="0">
              <a:solidFill>
                <a:schemeClr val="tx1"/>
              </a:solidFill>
            </a:endParaRPr>
          </a:p>
          <a:p>
            <a:pPr lvl="2"/>
            <a:r>
              <a:rPr lang="en-US" sz="2000" b="0" dirty="0" smtClean="0">
                <a:solidFill>
                  <a:schemeClr val="tx1"/>
                </a:solidFill>
              </a:rPr>
              <a:t>Help </a:t>
            </a:r>
            <a:r>
              <a:rPr lang="en-US" sz="2000" b="0" dirty="0">
                <a:solidFill>
                  <a:schemeClr val="tx1"/>
                </a:solidFill>
              </a:rPr>
              <a:t>one </a:t>
            </a:r>
            <a:r>
              <a:rPr lang="en-US" sz="2000" b="0" dirty="0" smtClean="0">
                <a:solidFill>
                  <a:schemeClr val="tx1"/>
                </a:solidFill>
              </a:rPr>
              <a:t>another.</a:t>
            </a:r>
            <a:endParaRPr lang="en-US" sz="2000" b="0" dirty="0">
              <a:solidFill>
                <a:schemeClr val="tx1"/>
              </a:solidFill>
            </a:endParaRPr>
          </a:p>
          <a:p>
            <a:pPr lvl="2"/>
            <a:r>
              <a:rPr lang="en-US" sz="2000" b="0" dirty="0" smtClean="0">
                <a:solidFill>
                  <a:schemeClr val="tx1"/>
                </a:solidFill>
              </a:rPr>
              <a:t>Follow </a:t>
            </a:r>
            <a:r>
              <a:rPr lang="en-US" sz="2000" b="0" dirty="0">
                <a:solidFill>
                  <a:schemeClr val="tx1"/>
                </a:solidFill>
              </a:rPr>
              <a:t>the </a:t>
            </a:r>
            <a:r>
              <a:rPr lang="en-US" sz="2000" b="0" dirty="0" smtClean="0">
                <a:solidFill>
                  <a:schemeClr val="tx1"/>
                </a:solidFill>
              </a:rPr>
              <a:t>rules.</a:t>
            </a:r>
            <a:endParaRPr lang="en-US" sz="2000" b="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938445"/>
            <a:ext cx="3352800" cy="4621635"/>
          </a:xfrm>
          <a:prstGeom prst="rect">
            <a:avLst/>
          </a:prstGeom>
        </p:spPr>
      </p:pic>
    </p:spTree>
    <p:extLst>
      <p:ext uri="{BB962C8B-B14F-4D97-AF65-F5344CB8AC3E}">
        <p14:creationId xmlns:p14="http://schemas.microsoft.com/office/powerpoint/2010/main" val="33145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175" y="685800"/>
            <a:ext cx="5159375" cy="508000"/>
          </a:xfrm>
        </p:spPr>
        <p:txBody>
          <a:bodyPr/>
          <a:lstStyle/>
          <a:p>
            <a:r>
              <a:rPr lang="en-US" sz="2400" dirty="0"/>
              <a:t>Demonstrating Citizenship</a:t>
            </a:r>
          </a:p>
        </p:txBody>
      </p:sp>
      <p:sp>
        <p:nvSpPr>
          <p:cNvPr id="3" name="Content Placeholder 2"/>
          <p:cNvSpPr>
            <a:spLocks noGrp="1"/>
          </p:cNvSpPr>
          <p:nvPr>
            <p:ph idx="1"/>
          </p:nvPr>
        </p:nvSpPr>
        <p:spPr/>
        <p:txBody>
          <a:bodyPr/>
          <a:lstStyle/>
          <a:p>
            <a:r>
              <a:rPr lang="en-US" dirty="0">
                <a:solidFill>
                  <a:schemeClr val="tx1"/>
                </a:solidFill>
              </a:rPr>
              <a:t>Rights, Duties, and Obligations – </a:t>
            </a:r>
            <a:r>
              <a:rPr lang="en-US" dirty="0" smtClean="0">
                <a:solidFill>
                  <a:schemeClr val="tx1"/>
                </a:solidFill>
              </a:rPr>
              <a:t>Place of Worship</a:t>
            </a:r>
            <a:endParaRPr lang="en-US" dirty="0">
              <a:solidFill>
                <a:schemeClr val="tx1"/>
              </a:solidFill>
            </a:endParaRPr>
          </a:p>
          <a:p>
            <a:pPr lvl="1"/>
            <a:r>
              <a:rPr lang="en-US" b="0" dirty="0" smtClean="0">
                <a:solidFill>
                  <a:schemeClr val="tx1"/>
                </a:solidFill>
              </a:rPr>
              <a:t>What are your rights?</a:t>
            </a:r>
            <a:endParaRPr lang="en-US" b="0" dirty="0">
              <a:solidFill>
                <a:schemeClr val="tx1"/>
              </a:solidFill>
            </a:endParaRPr>
          </a:p>
          <a:p>
            <a:pPr lvl="2"/>
            <a:r>
              <a:rPr lang="en-US" sz="2000" b="0" dirty="0" smtClean="0">
                <a:solidFill>
                  <a:schemeClr val="tx1"/>
                </a:solidFill>
              </a:rPr>
              <a:t>?</a:t>
            </a:r>
          </a:p>
          <a:p>
            <a:pPr lvl="2"/>
            <a:r>
              <a:rPr lang="en-US" sz="2000" dirty="0">
                <a:solidFill>
                  <a:schemeClr val="tx1"/>
                </a:solidFill>
              </a:rPr>
              <a:t>?</a:t>
            </a:r>
          </a:p>
          <a:p>
            <a:pPr lvl="2"/>
            <a:r>
              <a:rPr lang="en-US" sz="2000" dirty="0">
                <a:solidFill>
                  <a:schemeClr val="tx1"/>
                </a:solidFill>
              </a:rPr>
              <a:t>?</a:t>
            </a:r>
          </a:p>
          <a:p>
            <a:pPr lvl="2"/>
            <a:r>
              <a:rPr lang="en-US" sz="2000" dirty="0" smtClean="0">
                <a:solidFill>
                  <a:schemeClr val="tx1"/>
                </a:solidFill>
              </a:rPr>
              <a:t>?</a:t>
            </a:r>
            <a:endParaRPr lang="en-US" sz="2000" b="0" dirty="0">
              <a:solidFill>
                <a:schemeClr val="tx1"/>
              </a:solidFill>
            </a:endParaRPr>
          </a:p>
          <a:p>
            <a:pPr lvl="1"/>
            <a:r>
              <a:rPr lang="en-US" b="0" dirty="0" smtClean="0">
                <a:solidFill>
                  <a:schemeClr val="tx1"/>
                </a:solidFill>
              </a:rPr>
              <a:t>What are your duties</a:t>
            </a:r>
            <a:r>
              <a:rPr lang="en-US" b="0" dirty="0">
                <a:solidFill>
                  <a:schemeClr val="tx1"/>
                </a:solidFill>
              </a:rPr>
              <a:t>, and </a:t>
            </a:r>
            <a:r>
              <a:rPr lang="en-US" b="0" dirty="0" smtClean="0">
                <a:solidFill>
                  <a:schemeClr val="tx1"/>
                </a:solidFill>
              </a:rPr>
              <a:t>obligations</a:t>
            </a:r>
            <a:endParaRPr lang="en-US" b="0" dirty="0">
              <a:solidFill>
                <a:schemeClr val="tx1"/>
              </a:solidFill>
            </a:endParaRPr>
          </a:p>
          <a:p>
            <a:pPr lvl="2"/>
            <a:r>
              <a:rPr lang="en-US" sz="2000" b="0" dirty="0" smtClean="0">
                <a:solidFill>
                  <a:schemeClr val="tx1"/>
                </a:solidFill>
              </a:rPr>
              <a:t>?</a:t>
            </a:r>
          </a:p>
          <a:p>
            <a:pPr lvl="2"/>
            <a:r>
              <a:rPr lang="en-US" sz="2000" dirty="0">
                <a:solidFill>
                  <a:schemeClr val="tx1"/>
                </a:solidFill>
              </a:rPr>
              <a:t>?</a:t>
            </a:r>
          </a:p>
          <a:p>
            <a:pPr lvl="2"/>
            <a:r>
              <a:rPr lang="en-US" sz="2000" dirty="0">
                <a:solidFill>
                  <a:schemeClr val="tx1"/>
                </a:solidFill>
              </a:rPr>
              <a:t>?</a:t>
            </a:r>
          </a:p>
          <a:p>
            <a:pPr lvl="2"/>
            <a:r>
              <a:rPr lang="en-US" sz="2000" dirty="0">
                <a:solidFill>
                  <a:schemeClr val="tx1"/>
                </a:solidFill>
              </a:rPr>
              <a:t>?</a:t>
            </a:r>
          </a:p>
          <a:p>
            <a:pPr lvl="2"/>
            <a:endParaRPr lang="en-US" sz="2000" b="0" dirty="0">
              <a:solidFill>
                <a:schemeClr val="tx1"/>
              </a:solidFill>
            </a:endParaRPr>
          </a:p>
        </p:txBody>
      </p:sp>
    </p:spTree>
    <p:extLst>
      <p:ext uri="{BB962C8B-B14F-4D97-AF65-F5344CB8AC3E}">
        <p14:creationId xmlns:p14="http://schemas.microsoft.com/office/powerpoint/2010/main" val="4071747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0775" y="685800"/>
            <a:ext cx="5159375" cy="508000"/>
          </a:xfrm>
        </p:spPr>
        <p:txBody>
          <a:bodyPr/>
          <a:lstStyle/>
          <a:p>
            <a:r>
              <a:rPr lang="en-US" sz="2400" dirty="0"/>
              <a:t>Demonstrating Citizenship</a:t>
            </a:r>
          </a:p>
        </p:txBody>
      </p:sp>
      <p:sp>
        <p:nvSpPr>
          <p:cNvPr id="3" name="Content Placeholder 2"/>
          <p:cNvSpPr>
            <a:spLocks noGrp="1"/>
          </p:cNvSpPr>
          <p:nvPr>
            <p:ph idx="1"/>
          </p:nvPr>
        </p:nvSpPr>
        <p:spPr/>
        <p:txBody>
          <a:bodyPr/>
          <a:lstStyle/>
          <a:p>
            <a:r>
              <a:rPr lang="en-US" dirty="0">
                <a:solidFill>
                  <a:schemeClr val="tx1"/>
                </a:solidFill>
              </a:rPr>
              <a:t>Rights, Duties, and Obligations – School</a:t>
            </a:r>
          </a:p>
          <a:p>
            <a:pPr lvl="1"/>
            <a:r>
              <a:rPr lang="en-US" b="0" dirty="0" smtClean="0">
                <a:solidFill>
                  <a:schemeClr val="tx1"/>
                </a:solidFill>
              </a:rPr>
              <a:t>What are your rights?</a:t>
            </a:r>
            <a:endParaRPr lang="en-US" b="0" dirty="0">
              <a:solidFill>
                <a:schemeClr val="tx1"/>
              </a:solidFill>
            </a:endParaRPr>
          </a:p>
          <a:p>
            <a:pPr lvl="2"/>
            <a:r>
              <a:rPr lang="en-US" sz="2000" b="0" dirty="0" smtClean="0">
                <a:solidFill>
                  <a:schemeClr val="tx1"/>
                </a:solidFill>
              </a:rPr>
              <a:t>?</a:t>
            </a:r>
          </a:p>
          <a:p>
            <a:pPr lvl="2"/>
            <a:r>
              <a:rPr lang="en-US" sz="2000" dirty="0">
                <a:solidFill>
                  <a:schemeClr val="tx1"/>
                </a:solidFill>
              </a:rPr>
              <a:t>?</a:t>
            </a:r>
          </a:p>
          <a:p>
            <a:pPr lvl="2"/>
            <a:r>
              <a:rPr lang="en-US" sz="2000" dirty="0">
                <a:solidFill>
                  <a:schemeClr val="tx1"/>
                </a:solidFill>
              </a:rPr>
              <a:t>?</a:t>
            </a:r>
          </a:p>
          <a:p>
            <a:pPr lvl="2"/>
            <a:r>
              <a:rPr lang="en-US" sz="2000" dirty="0" smtClean="0">
                <a:solidFill>
                  <a:schemeClr val="tx1"/>
                </a:solidFill>
              </a:rPr>
              <a:t>?</a:t>
            </a:r>
            <a:endParaRPr lang="en-US" sz="2000" b="0" dirty="0">
              <a:solidFill>
                <a:schemeClr val="tx1"/>
              </a:solidFill>
            </a:endParaRPr>
          </a:p>
          <a:p>
            <a:pPr lvl="1"/>
            <a:r>
              <a:rPr lang="en-US" b="0" dirty="0" smtClean="0">
                <a:solidFill>
                  <a:schemeClr val="tx1"/>
                </a:solidFill>
              </a:rPr>
              <a:t>What are your duties</a:t>
            </a:r>
            <a:r>
              <a:rPr lang="en-US" b="0" dirty="0">
                <a:solidFill>
                  <a:schemeClr val="tx1"/>
                </a:solidFill>
              </a:rPr>
              <a:t>, and </a:t>
            </a:r>
            <a:r>
              <a:rPr lang="en-US" b="0" dirty="0" smtClean="0">
                <a:solidFill>
                  <a:schemeClr val="tx1"/>
                </a:solidFill>
              </a:rPr>
              <a:t>obligations</a:t>
            </a:r>
            <a:endParaRPr lang="en-US" b="0" dirty="0">
              <a:solidFill>
                <a:schemeClr val="tx1"/>
              </a:solidFill>
            </a:endParaRPr>
          </a:p>
          <a:p>
            <a:pPr lvl="2"/>
            <a:r>
              <a:rPr lang="en-US" sz="2000" b="0" dirty="0" smtClean="0">
                <a:solidFill>
                  <a:schemeClr val="tx1"/>
                </a:solidFill>
              </a:rPr>
              <a:t>?</a:t>
            </a:r>
          </a:p>
          <a:p>
            <a:pPr lvl="2"/>
            <a:r>
              <a:rPr lang="en-US" sz="2000" dirty="0">
                <a:solidFill>
                  <a:schemeClr val="tx1"/>
                </a:solidFill>
              </a:rPr>
              <a:t>?</a:t>
            </a:r>
          </a:p>
          <a:p>
            <a:pPr lvl="2"/>
            <a:r>
              <a:rPr lang="en-US" sz="2000" dirty="0">
                <a:solidFill>
                  <a:schemeClr val="tx1"/>
                </a:solidFill>
              </a:rPr>
              <a:t>?</a:t>
            </a:r>
          </a:p>
          <a:p>
            <a:pPr lvl="2"/>
            <a:r>
              <a:rPr lang="en-US" sz="2000" dirty="0">
                <a:solidFill>
                  <a:schemeClr val="tx1"/>
                </a:solidFill>
              </a:rPr>
              <a:t>?</a:t>
            </a:r>
          </a:p>
          <a:p>
            <a:pPr lvl="2"/>
            <a:endParaRPr lang="en-US" sz="2000" b="0" dirty="0">
              <a:solidFill>
                <a:schemeClr val="tx1"/>
              </a:solidFill>
            </a:endParaRPr>
          </a:p>
        </p:txBody>
      </p:sp>
    </p:spTree>
    <p:extLst>
      <p:ext uri="{BB962C8B-B14F-4D97-AF65-F5344CB8AC3E}">
        <p14:creationId xmlns:p14="http://schemas.microsoft.com/office/powerpoint/2010/main" val="3700152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2</a:t>
            </a:r>
            <a:endParaRPr lang="uk-UA" sz="3200" dirty="0" smtClean="0"/>
          </a:p>
        </p:txBody>
      </p:sp>
      <p:sp>
        <p:nvSpPr>
          <p:cNvPr id="4099" name="Rectangle 3"/>
          <p:cNvSpPr>
            <a:spLocks noGrp="1" noChangeArrowheads="1"/>
          </p:cNvSpPr>
          <p:nvPr>
            <p:ph type="body" idx="1"/>
          </p:nvPr>
        </p:nvSpPr>
        <p:spPr>
          <a:xfrm>
            <a:off x="1249363" y="1628775"/>
            <a:ext cx="6778625" cy="4537075"/>
          </a:xfrm>
        </p:spPr>
        <p:txBody>
          <a:bodyPr/>
          <a:lstStyle/>
          <a:p>
            <a:pPr marL="0" indent="0">
              <a:buNone/>
            </a:pPr>
            <a:r>
              <a:rPr lang="en-US" sz="1800" dirty="0">
                <a:solidFill>
                  <a:schemeClr val="tx1"/>
                </a:solidFill>
              </a:rPr>
              <a:t>Do the following:</a:t>
            </a:r>
          </a:p>
          <a:p>
            <a:pPr lvl="1">
              <a:buFont typeface="+mj-lt"/>
              <a:buAutoNum type="alphaLcPeriod"/>
            </a:pPr>
            <a:r>
              <a:rPr lang="en-US" sz="1400" b="0" dirty="0">
                <a:solidFill>
                  <a:schemeClr val="tx1"/>
                </a:solidFill>
              </a:rPr>
              <a:t>On a map of your community or using an electronic device, locate and point out the following:</a:t>
            </a:r>
          </a:p>
          <a:p>
            <a:pPr lvl="2">
              <a:buFont typeface="+mj-lt"/>
              <a:buAutoNum type="arabicPeriod"/>
            </a:pPr>
            <a:r>
              <a:rPr lang="en-US" sz="1400" dirty="0">
                <a:solidFill>
                  <a:schemeClr val="tx1"/>
                </a:solidFill>
              </a:rPr>
              <a:t>Chief government buildings such as your city hall, county courthouse, and public works/services </a:t>
            </a:r>
            <a:r>
              <a:rPr lang="en-US" sz="1400" dirty="0" smtClean="0">
                <a:solidFill>
                  <a:schemeClr val="tx1"/>
                </a:solidFill>
              </a:rPr>
              <a:t>facility.</a:t>
            </a:r>
            <a:endParaRPr lang="en-US" sz="1400" dirty="0">
              <a:solidFill>
                <a:schemeClr val="tx1"/>
              </a:solidFill>
            </a:endParaRPr>
          </a:p>
          <a:p>
            <a:pPr lvl="2">
              <a:buFont typeface="+mj-lt"/>
              <a:buAutoNum type="arabicPeriod"/>
            </a:pPr>
            <a:r>
              <a:rPr lang="en-US" sz="1400" dirty="0">
                <a:solidFill>
                  <a:schemeClr val="tx1"/>
                </a:solidFill>
              </a:rPr>
              <a:t>Fire station, police station, and hospital nearest your </a:t>
            </a:r>
            <a:r>
              <a:rPr lang="en-US" sz="1400" dirty="0" smtClean="0">
                <a:solidFill>
                  <a:schemeClr val="tx1"/>
                </a:solidFill>
              </a:rPr>
              <a:t>home.</a:t>
            </a:r>
            <a:endParaRPr lang="en-US" sz="1400" dirty="0">
              <a:solidFill>
                <a:schemeClr val="tx1"/>
              </a:solidFill>
            </a:endParaRPr>
          </a:p>
          <a:p>
            <a:pPr lvl="2">
              <a:buFont typeface="+mj-lt"/>
              <a:buAutoNum type="arabicPeriod"/>
            </a:pPr>
            <a:r>
              <a:rPr lang="en-US" sz="1400" dirty="0">
                <a:solidFill>
                  <a:schemeClr val="tx1"/>
                </a:solidFill>
              </a:rPr>
              <a:t>Parks, playgrounds, recreation areas, and </a:t>
            </a:r>
            <a:r>
              <a:rPr lang="en-US" sz="1400" dirty="0" smtClean="0">
                <a:solidFill>
                  <a:schemeClr val="tx1"/>
                </a:solidFill>
              </a:rPr>
              <a:t>trails.</a:t>
            </a:r>
            <a:endParaRPr lang="en-US" sz="1400" dirty="0">
              <a:solidFill>
                <a:schemeClr val="tx1"/>
              </a:solidFill>
            </a:endParaRPr>
          </a:p>
          <a:p>
            <a:pPr lvl="2">
              <a:buFont typeface="+mj-lt"/>
              <a:buAutoNum type="arabicPeriod"/>
            </a:pPr>
            <a:r>
              <a:rPr lang="en-US" sz="1400" dirty="0">
                <a:solidFill>
                  <a:schemeClr val="tx1"/>
                </a:solidFill>
              </a:rPr>
              <a:t>Historical or other interesting points of </a:t>
            </a:r>
            <a:r>
              <a:rPr lang="en-US" sz="1400" dirty="0" smtClean="0">
                <a:solidFill>
                  <a:schemeClr val="tx1"/>
                </a:solidFill>
              </a:rPr>
              <a:t>interest.</a:t>
            </a:r>
            <a:endParaRPr lang="en-US" sz="14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2" name="Picture 1"/>
          <p:cNvPicPr>
            <a:picLocks noChangeAspect="1"/>
          </p:cNvPicPr>
          <p:nvPr/>
        </p:nvPicPr>
        <p:blipFill>
          <a:blip r:embed="rId3"/>
          <a:stretch>
            <a:fillRect/>
          </a:stretch>
        </p:blipFill>
        <p:spPr>
          <a:xfrm>
            <a:off x="2352675" y="3871912"/>
            <a:ext cx="4572000" cy="2536563"/>
          </a:xfrm>
          <a:prstGeom prst="rect">
            <a:avLst/>
          </a:prstGeom>
        </p:spPr>
      </p:pic>
    </p:spTree>
    <p:extLst>
      <p:ext uri="{BB962C8B-B14F-4D97-AF65-F5344CB8AC3E}">
        <p14:creationId xmlns:p14="http://schemas.microsoft.com/office/powerpoint/2010/main" val="4067009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685800"/>
            <a:ext cx="5540375" cy="508000"/>
          </a:xfrm>
        </p:spPr>
        <p:txBody>
          <a:bodyPr/>
          <a:lstStyle/>
          <a:p>
            <a:r>
              <a:rPr lang="en-US" sz="1800" dirty="0" smtClean="0"/>
              <a:t>Pemberville Government Buildings</a:t>
            </a:r>
            <a:endParaRPr lang="en-US" sz="1800" dirty="0"/>
          </a:p>
        </p:txBody>
      </p:sp>
      <p:pic>
        <p:nvPicPr>
          <p:cNvPr id="4" name="Content Placeholder 3"/>
          <p:cNvPicPr>
            <a:picLocks noGrp="1" noChangeAspect="1"/>
          </p:cNvPicPr>
          <p:nvPr>
            <p:ph idx="1"/>
          </p:nvPr>
        </p:nvPicPr>
        <p:blipFill>
          <a:blip r:embed="rId2"/>
          <a:stretch>
            <a:fillRect/>
          </a:stretch>
        </p:blipFill>
        <p:spPr>
          <a:xfrm>
            <a:off x="2104347" y="1341438"/>
            <a:ext cx="5787793" cy="5184775"/>
          </a:xfrm>
          <a:prstGeom prst="rect">
            <a:avLst/>
          </a:prstGeom>
        </p:spPr>
      </p:pic>
    </p:spTree>
    <p:extLst>
      <p:ext uri="{BB962C8B-B14F-4D97-AF65-F5344CB8AC3E}">
        <p14:creationId xmlns:p14="http://schemas.microsoft.com/office/powerpoint/2010/main" val="1297194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685800"/>
            <a:ext cx="5387975" cy="508000"/>
          </a:xfrm>
        </p:spPr>
        <p:txBody>
          <a:bodyPr/>
          <a:lstStyle/>
          <a:p>
            <a:r>
              <a:rPr lang="en-US" sz="1800" dirty="0" smtClean="0"/>
              <a:t>Pemberville Parks and Recreation</a:t>
            </a:r>
            <a:endParaRPr lang="en-US" sz="1800" dirty="0"/>
          </a:p>
        </p:txBody>
      </p:sp>
      <p:pic>
        <p:nvPicPr>
          <p:cNvPr id="4" name="Content Placeholder 3"/>
          <p:cNvPicPr>
            <a:picLocks noGrp="1" noChangeAspect="1"/>
          </p:cNvPicPr>
          <p:nvPr>
            <p:ph idx="1"/>
          </p:nvPr>
        </p:nvPicPr>
        <p:blipFill>
          <a:blip r:embed="rId2"/>
          <a:stretch>
            <a:fillRect/>
          </a:stretch>
        </p:blipFill>
        <p:spPr>
          <a:xfrm>
            <a:off x="2176747" y="1341438"/>
            <a:ext cx="5642993" cy="5184775"/>
          </a:xfrm>
          <a:prstGeom prst="rect">
            <a:avLst/>
          </a:prstGeom>
        </p:spPr>
      </p:pic>
    </p:spTree>
    <p:extLst>
      <p:ext uri="{BB962C8B-B14F-4D97-AF65-F5344CB8AC3E}">
        <p14:creationId xmlns:p14="http://schemas.microsoft.com/office/powerpoint/2010/main" val="14733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85800"/>
            <a:ext cx="6553200" cy="508000"/>
          </a:xfrm>
        </p:spPr>
        <p:txBody>
          <a:bodyPr/>
          <a:lstStyle/>
          <a:p>
            <a:r>
              <a:rPr lang="en-US" sz="1800" dirty="0" smtClean="0"/>
              <a:t>Wood County Offices</a:t>
            </a:r>
            <a:endParaRPr lang="en-US" sz="1800" dirty="0"/>
          </a:p>
        </p:txBody>
      </p:sp>
      <p:pic>
        <p:nvPicPr>
          <p:cNvPr id="4" name="Content Placeholder 3"/>
          <p:cNvPicPr>
            <a:picLocks noGrp="1" noChangeAspect="1"/>
          </p:cNvPicPr>
          <p:nvPr>
            <p:ph idx="1"/>
          </p:nvPr>
        </p:nvPicPr>
        <p:blipFill>
          <a:blip r:embed="rId2"/>
          <a:stretch>
            <a:fillRect/>
          </a:stretch>
        </p:blipFill>
        <p:spPr>
          <a:xfrm>
            <a:off x="1176338" y="1518572"/>
            <a:ext cx="7643812" cy="4830506"/>
          </a:xfrm>
          <a:prstGeom prst="rect">
            <a:avLst/>
          </a:prstGeom>
        </p:spPr>
      </p:pic>
    </p:spTree>
    <p:extLst>
      <p:ext uri="{BB962C8B-B14F-4D97-AF65-F5344CB8AC3E}">
        <p14:creationId xmlns:p14="http://schemas.microsoft.com/office/powerpoint/2010/main" val="556982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85800"/>
            <a:ext cx="5311775" cy="508000"/>
          </a:xfrm>
        </p:spPr>
        <p:txBody>
          <a:bodyPr/>
          <a:lstStyle/>
          <a:p>
            <a:r>
              <a:rPr lang="en-US" sz="1800" dirty="0" smtClean="0"/>
              <a:t>Bowling Green Parks and Recreation</a:t>
            </a:r>
            <a:endParaRPr lang="en-US" sz="1800" dirty="0"/>
          </a:p>
        </p:txBody>
      </p:sp>
      <p:pic>
        <p:nvPicPr>
          <p:cNvPr id="4" name="Content Placeholder 3"/>
          <p:cNvPicPr>
            <a:picLocks noGrp="1" noChangeAspect="1"/>
          </p:cNvPicPr>
          <p:nvPr>
            <p:ph idx="1"/>
          </p:nvPr>
        </p:nvPicPr>
        <p:blipFill>
          <a:blip r:embed="rId2"/>
          <a:stretch>
            <a:fillRect/>
          </a:stretch>
        </p:blipFill>
        <p:spPr>
          <a:xfrm>
            <a:off x="1388505" y="1341438"/>
            <a:ext cx="7219478" cy="5184775"/>
          </a:xfrm>
          <a:prstGeom prst="rect">
            <a:avLst/>
          </a:prstGeom>
        </p:spPr>
      </p:pic>
    </p:spTree>
    <p:extLst>
      <p:ext uri="{BB962C8B-B14F-4D97-AF65-F5344CB8AC3E}">
        <p14:creationId xmlns:p14="http://schemas.microsoft.com/office/powerpoint/2010/main" val="407445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0"/>
            <a:ext cx="5845175" cy="508000"/>
          </a:xfrm>
        </p:spPr>
        <p:txBody>
          <a:bodyPr/>
          <a:lstStyle/>
          <a:p>
            <a:r>
              <a:rPr lang="en-US" sz="1800" dirty="0" smtClean="0"/>
              <a:t>Area Historical Points of Interest</a:t>
            </a:r>
            <a:endParaRPr lang="en-US" sz="1800" dirty="0"/>
          </a:p>
        </p:txBody>
      </p:sp>
      <p:pic>
        <p:nvPicPr>
          <p:cNvPr id="6" name="Content Placeholder 5"/>
          <p:cNvPicPr>
            <a:picLocks noGrp="1" noChangeAspect="1"/>
          </p:cNvPicPr>
          <p:nvPr>
            <p:ph idx="1"/>
          </p:nvPr>
        </p:nvPicPr>
        <p:blipFill>
          <a:blip r:embed="rId2"/>
          <a:stretch>
            <a:fillRect/>
          </a:stretch>
        </p:blipFill>
        <p:spPr>
          <a:xfrm>
            <a:off x="1310179" y="1341438"/>
            <a:ext cx="7376130" cy="5184775"/>
          </a:xfrm>
          <a:prstGeom prst="rect">
            <a:avLst/>
          </a:prstGeom>
        </p:spPr>
      </p:pic>
    </p:spTree>
    <p:extLst>
      <p:ext uri="{BB962C8B-B14F-4D97-AF65-F5344CB8AC3E}">
        <p14:creationId xmlns:p14="http://schemas.microsoft.com/office/powerpoint/2010/main" val="1264319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908175" y="188912"/>
            <a:ext cx="6911975" cy="790575"/>
          </a:xfrm>
        </p:spPr>
        <p:txBody>
          <a:bodyPr/>
          <a:lstStyle/>
          <a:p>
            <a:pPr eaLnBrk="1" hangingPunct="1">
              <a:defRPr/>
            </a:pPr>
            <a:r>
              <a:rPr lang="en-US" sz="2800" dirty="0" smtClean="0">
                <a:solidFill>
                  <a:schemeClr val="tx1">
                    <a:lumMod val="95000"/>
                    <a:lumOff val="5000"/>
                  </a:schemeClr>
                </a:solidFill>
              </a:rPr>
              <a:t>Citizenship in the Community </a:t>
            </a:r>
            <a:br>
              <a:rPr lang="en-US" sz="2800" dirty="0" smtClean="0">
                <a:solidFill>
                  <a:schemeClr val="tx1">
                    <a:lumMod val="95000"/>
                    <a:lumOff val="5000"/>
                  </a:schemeClr>
                </a:solidFill>
              </a:rPr>
            </a:br>
            <a:r>
              <a:rPr lang="en-US" sz="2800" dirty="0" smtClean="0">
                <a:solidFill>
                  <a:schemeClr val="tx1">
                    <a:lumMod val="95000"/>
                    <a:lumOff val="5000"/>
                  </a:schemeClr>
                </a:solidFill>
              </a:rPr>
              <a:t>Merit Badge Requirements</a:t>
            </a:r>
          </a:p>
        </p:txBody>
      </p:sp>
      <p:sp>
        <p:nvSpPr>
          <p:cNvPr id="144387" name="Rectangle 3"/>
          <p:cNvSpPr>
            <a:spLocks noGrp="1" noChangeArrowheads="1"/>
          </p:cNvSpPr>
          <p:nvPr>
            <p:ph type="body" idx="1"/>
          </p:nvPr>
        </p:nvSpPr>
        <p:spPr>
          <a:xfrm>
            <a:off x="1908175" y="979488"/>
            <a:ext cx="6911975" cy="5689600"/>
          </a:xfrm>
        </p:spPr>
        <p:txBody>
          <a:bodyPr/>
          <a:lstStyle/>
          <a:p>
            <a:pPr>
              <a:buFont typeface="+mj-lt"/>
              <a:buAutoNum type="arabicPeriod"/>
            </a:pPr>
            <a:r>
              <a:rPr lang="en-US" sz="1800" dirty="0">
                <a:solidFill>
                  <a:schemeClr val="tx1"/>
                </a:solidFill>
              </a:rPr>
              <a:t>Discuss with your counselor what citizenship in the community means and what it takes to be a good citizen in your community. Discuss the rights, duties, and obligations of citizenship, and explain how you can demonstrate good citizenship in your community, Scouting unit, place of worship, or school.</a:t>
            </a:r>
          </a:p>
          <a:p>
            <a:pPr>
              <a:buFont typeface="+mj-lt"/>
              <a:buAutoNum type="arabicPeriod"/>
            </a:pPr>
            <a:r>
              <a:rPr lang="en-US" sz="1800" dirty="0">
                <a:solidFill>
                  <a:schemeClr val="tx1"/>
                </a:solidFill>
              </a:rPr>
              <a:t>Do the following:</a:t>
            </a:r>
          </a:p>
          <a:p>
            <a:pPr lvl="1">
              <a:buFont typeface="+mj-lt"/>
              <a:buAutoNum type="alphaLcPeriod"/>
            </a:pPr>
            <a:r>
              <a:rPr lang="en-US" sz="1400" b="0" dirty="0">
                <a:solidFill>
                  <a:schemeClr val="tx1"/>
                </a:solidFill>
              </a:rPr>
              <a:t>On a map of your community or using an electronic device, locate and point out the following:</a:t>
            </a:r>
          </a:p>
          <a:p>
            <a:pPr lvl="2">
              <a:buFont typeface="+mj-lt"/>
              <a:buAutoNum type="arabicPeriod"/>
            </a:pPr>
            <a:r>
              <a:rPr lang="en-US" sz="1400" dirty="0">
                <a:solidFill>
                  <a:schemeClr val="tx1"/>
                </a:solidFill>
              </a:rPr>
              <a:t>Chief government buildings such as your city hall, county courthouse, and public works/services facility</a:t>
            </a:r>
          </a:p>
          <a:p>
            <a:pPr lvl="2">
              <a:buFont typeface="+mj-lt"/>
              <a:buAutoNum type="arabicPeriod"/>
            </a:pPr>
            <a:r>
              <a:rPr lang="en-US" sz="1400" dirty="0">
                <a:solidFill>
                  <a:schemeClr val="tx1"/>
                </a:solidFill>
              </a:rPr>
              <a:t>Fire station, police station, and hospital nearest your home</a:t>
            </a:r>
          </a:p>
          <a:p>
            <a:pPr lvl="2">
              <a:buFont typeface="+mj-lt"/>
              <a:buAutoNum type="arabicPeriod"/>
            </a:pPr>
            <a:r>
              <a:rPr lang="en-US" sz="1400" dirty="0">
                <a:solidFill>
                  <a:schemeClr val="tx1"/>
                </a:solidFill>
              </a:rPr>
              <a:t>Parks, playgrounds, recreation areas, and trails</a:t>
            </a:r>
          </a:p>
          <a:p>
            <a:pPr lvl="2">
              <a:buFont typeface="+mj-lt"/>
              <a:buAutoNum type="arabicPeriod"/>
            </a:pPr>
            <a:r>
              <a:rPr lang="en-US" sz="1400" dirty="0">
                <a:solidFill>
                  <a:schemeClr val="tx1"/>
                </a:solidFill>
              </a:rPr>
              <a:t>Historical or other interesting points of interest</a:t>
            </a:r>
          </a:p>
          <a:p>
            <a:pPr lvl="1">
              <a:buFont typeface="+mj-lt"/>
              <a:buAutoNum type="alphaLcPeriod"/>
            </a:pPr>
            <a:r>
              <a:rPr lang="en-US" sz="1400" b="0" dirty="0">
                <a:solidFill>
                  <a:schemeClr val="tx1"/>
                </a:solidFill>
              </a:rPr>
              <a:t>Chart the organization of your local or state government. Show the top offices and tell whether they are elected or appointed</a:t>
            </a:r>
            <a:r>
              <a:rPr lang="en-US" sz="1400" b="0" dirty="0" smtClean="0">
                <a:solidFill>
                  <a:schemeClr val="tx1"/>
                </a:solidFill>
              </a:rPr>
              <a:t>.</a:t>
            </a:r>
            <a:endParaRPr lang="en-US" sz="1400" b="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17474"/>
            <a:ext cx="914400" cy="9334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16770" y="1000124"/>
            <a:ext cx="3427230" cy="2047875"/>
          </a:xfrm>
        </p:spPr>
        <p:txBody>
          <a:bodyPr/>
          <a:lstStyle/>
          <a:p>
            <a:pPr algn="l" eaLnBrk="1" hangingPunct="1"/>
            <a:r>
              <a:rPr lang="en-US" sz="3200" dirty="0" smtClean="0"/>
              <a:t>Requirement 2</a:t>
            </a:r>
            <a:endParaRPr lang="uk-UA" sz="3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799" y="785812"/>
            <a:ext cx="914400" cy="933450"/>
          </a:xfrm>
          <a:prstGeom prst="rect">
            <a:avLst/>
          </a:prstGeom>
        </p:spPr>
      </p:pic>
      <p:pic>
        <p:nvPicPr>
          <p:cNvPr id="9" name="Content Placeholder 8"/>
          <p:cNvPicPr>
            <a:picLocks noGrp="1" noChangeAspect="1"/>
          </p:cNvPicPr>
          <p:nvPr>
            <p:ph idx="1"/>
          </p:nvPr>
        </p:nvPicPr>
        <p:blipFill>
          <a:blip r:embed="rId3"/>
          <a:stretch>
            <a:fillRect/>
          </a:stretch>
        </p:blipFill>
        <p:spPr>
          <a:xfrm>
            <a:off x="0" y="-8468"/>
            <a:ext cx="5716770" cy="6866468"/>
          </a:xfrm>
          <a:prstGeom prst="rect">
            <a:avLst/>
          </a:prstGeom>
        </p:spPr>
      </p:pic>
      <p:sp>
        <p:nvSpPr>
          <p:cNvPr id="7" name="Rectangle 6"/>
          <p:cNvSpPr/>
          <p:nvPr/>
        </p:nvSpPr>
        <p:spPr>
          <a:xfrm>
            <a:off x="5716770" y="2438400"/>
            <a:ext cx="3198630" cy="1446550"/>
          </a:xfrm>
          <a:prstGeom prst="rect">
            <a:avLst/>
          </a:prstGeom>
        </p:spPr>
        <p:txBody>
          <a:bodyPr wrap="square">
            <a:spAutoFit/>
          </a:bodyPr>
          <a:lstStyle/>
          <a:p>
            <a:pPr marL="0" indent="0">
              <a:buNone/>
            </a:pPr>
            <a:r>
              <a:rPr lang="en-US" dirty="0"/>
              <a:t>Do the following:</a:t>
            </a:r>
          </a:p>
          <a:p>
            <a:pPr marL="800100" lvl="1" indent="-342900">
              <a:buFont typeface="+mj-lt"/>
              <a:buAutoNum type="alphaLcPeriod" startAt="2"/>
            </a:pPr>
            <a:r>
              <a:rPr lang="en-US" sz="1400" dirty="0"/>
              <a:t>Chart the organization of your local or state government. Show the top offices and tell whether they are elected or appointed.</a:t>
            </a:r>
            <a:endParaRPr lang="en-US" sz="1400" dirty="0"/>
          </a:p>
        </p:txBody>
      </p:sp>
    </p:spTree>
    <p:extLst>
      <p:ext uri="{BB962C8B-B14F-4D97-AF65-F5344CB8AC3E}">
        <p14:creationId xmlns:p14="http://schemas.microsoft.com/office/powerpoint/2010/main" val="2500216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0"/>
            <a:ext cx="8219440" cy="6849533"/>
          </a:xfrm>
        </p:spPr>
      </p:pic>
    </p:spTree>
    <p:extLst>
      <p:ext uri="{BB962C8B-B14F-4D97-AF65-F5344CB8AC3E}">
        <p14:creationId xmlns:p14="http://schemas.microsoft.com/office/powerpoint/2010/main" val="744308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8466" y="0"/>
            <a:ext cx="9221285" cy="6705600"/>
          </a:xfrm>
          <a:prstGeom prst="rect">
            <a:avLst/>
          </a:prstGeom>
        </p:spPr>
      </p:pic>
    </p:spTree>
    <p:extLst>
      <p:ext uri="{BB962C8B-B14F-4D97-AF65-F5344CB8AC3E}">
        <p14:creationId xmlns:p14="http://schemas.microsoft.com/office/powerpoint/2010/main" val="594694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l="1201" t="1515" r="1359" b="3319"/>
          <a:stretch/>
        </p:blipFill>
        <p:spPr>
          <a:xfrm>
            <a:off x="1" y="0"/>
            <a:ext cx="9167036" cy="6858000"/>
          </a:xfrm>
          <a:prstGeom prst="rect">
            <a:avLst/>
          </a:prstGeom>
        </p:spPr>
      </p:pic>
    </p:spTree>
    <p:extLst>
      <p:ext uri="{BB962C8B-B14F-4D97-AF65-F5344CB8AC3E}">
        <p14:creationId xmlns:p14="http://schemas.microsoft.com/office/powerpoint/2010/main" val="2218633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3</a:t>
            </a:r>
            <a:endParaRPr lang="uk-UA" sz="3200" dirty="0" smtClean="0"/>
          </a:p>
        </p:txBody>
      </p:sp>
      <p:sp>
        <p:nvSpPr>
          <p:cNvPr id="4099" name="Rectangle 3"/>
          <p:cNvSpPr>
            <a:spLocks noGrp="1" noChangeArrowheads="1"/>
          </p:cNvSpPr>
          <p:nvPr>
            <p:ph type="body" idx="1"/>
          </p:nvPr>
        </p:nvSpPr>
        <p:spPr>
          <a:xfrm>
            <a:off x="1249363" y="1628775"/>
            <a:ext cx="6778625" cy="4537075"/>
          </a:xfrm>
        </p:spPr>
        <p:txBody>
          <a:bodyPr/>
          <a:lstStyle/>
          <a:p>
            <a:pPr marL="0" indent="0">
              <a:buNone/>
            </a:pPr>
            <a:r>
              <a:rPr lang="en-US" sz="1800" dirty="0">
                <a:solidFill>
                  <a:schemeClr val="tx1"/>
                </a:solidFill>
              </a:rPr>
              <a:t>Do the following:</a:t>
            </a:r>
          </a:p>
          <a:p>
            <a:pPr lvl="1">
              <a:buFont typeface="+mj-lt"/>
              <a:buAutoNum type="alphaLcPeriod"/>
            </a:pPr>
            <a:r>
              <a:rPr lang="en-US" sz="1400" b="0" dirty="0">
                <a:solidFill>
                  <a:schemeClr val="tx1"/>
                </a:solidFill>
              </a:rPr>
              <a:t>Attend a meeting of your city, town, or county council or school board; OR a municipal; county, or state court session</a:t>
            </a:r>
            <a:r>
              <a:rPr lang="en-US" sz="1400" b="0" dirty="0" smtClean="0">
                <a:solidFill>
                  <a:schemeClr val="tx1"/>
                </a:solidFill>
              </a:rPr>
              <a:t>.</a:t>
            </a:r>
            <a:endParaRPr lang="en-US" sz="1400" b="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3" name="Picture 2"/>
          <p:cNvPicPr>
            <a:picLocks noChangeAspect="1"/>
          </p:cNvPicPr>
          <p:nvPr/>
        </p:nvPicPr>
        <p:blipFill>
          <a:blip r:embed="rId3"/>
          <a:stretch>
            <a:fillRect/>
          </a:stretch>
        </p:blipFill>
        <p:spPr>
          <a:xfrm>
            <a:off x="4724400" y="2971801"/>
            <a:ext cx="3810000" cy="2857500"/>
          </a:xfrm>
          <a:prstGeom prst="rect">
            <a:avLst/>
          </a:prstGeom>
        </p:spPr>
      </p:pic>
      <p:pic>
        <p:nvPicPr>
          <p:cNvPr id="5" name="Picture 4"/>
          <p:cNvPicPr>
            <a:picLocks noChangeAspect="1"/>
          </p:cNvPicPr>
          <p:nvPr/>
        </p:nvPicPr>
        <p:blipFill>
          <a:blip r:embed="rId4"/>
          <a:stretch>
            <a:fillRect/>
          </a:stretch>
        </p:blipFill>
        <p:spPr>
          <a:xfrm>
            <a:off x="635173" y="2971801"/>
            <a:ext cx="4003502" cy="2857500"/>
          </a:xfrm>
          <a:prstGeom prst="rect">
            <a:avLst/>
          </a:prstGeom>
        </p:spPr>
      </p:pic>
    </p:spTree>
    <p:extLst>
      <p:ext uri="{BB962C8B-B14F-4D97-AF65-F5344CB8AC3E}">
        <p14:creationId xmlns:p14="http://schemas.microsoft.com/office/powerpoint/2010/main" val="1467399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85800"/>
            <a:ext cx="5311774" cy="508000"/>
          </a:xfrm>
        </p:spPr>
        <p:txBody>
          <a:bodyPr/>
          <a:lstStyle/>
          <a:p>
            <a:r>
              <a:rPr lang="en-US" sz="2400" dirty="0" smtClean="0"/>
              <a:t>Pemberville Town Council</a:t>
            </a:r>
            <a:endParaRPr lang="en-US" sz="2400" dirty="0"/>
          </a:p>
        </p:txBody>
      </p:sp>
      <p:sp>
        <p:nvSpPr>
          <p:cNvPr id="3" name="Content Placeholder 2"/>
          <p:cNvSpPr>
            <a:spLocks noGrp="1"/>
          </p:cNvSpPr>
          <p:nvPr>
            <p:ph idx="1"/>
          </p:nvPr>
        </p:nvSpPr>
        <p:spPr/>
        <p:txBody>
          <a:bodyPr/>
          <a:lstStyle/>
          <a:p>
            <a:r>
              <a:rPr lang="en-US" dirty="0">
                <a:solidFill>
                  <a:schemeClr val="tx1"/>
                </a:solidFill>
              </a:rPr>
              <a:t>Council Meetings are held every 1st and 3rd Tuesday at </a:t>
            </a:r>
            <a:r>
              <a:rPr lang="en-US" dirty="0" smtClean="0">
                <a:solidFill>
                  <a:schemeClr val="tx1"/>
                </a:solidFill>
              </a:rPr>
              <a:t>7:00PM</a:t>
            </a:r>
          </a:p>
          <a:p>
            <a:r>
              <a:rPr lang="en-US" dirty="0">
                <a:solidFill>
                  <a:schemeClr val="tx1"/>
                </a:solidFill>
              </a:rPr>
              <a:t>Village of </a:t>
            </a:r>
            <a:r>
              <a:rPr lang="en-US" dirty="0" smtClean="0">
                <a:solidFill>
                  <a:schemeClr val="tx1"/>
                </a:solidFill>
              </a:rPr>
              <a:t>Pemberville Offices</a:t>
            </a:r>
            <a:r>
              <a:rPr lang="en-US" dirty="0">
                <a:solidFill>
                  <a:schemeClr val="tx1"/>
                </a:solidFill>
              </a:rPr>
              <a:t/>
            </a:r>
            <a:br>
              <a:rPr lang="en-US" dirty="0">
                <a:solidFill>
                  <a:schemeClr val="tx1"/>
                </a:solidFill>
              </a:rPr>
            </a:br>
            <a:r>
              <a:rPr lang="en-US" dirty="0">
                <a:solidFill>
                  <a:schemeClr val="tx1"/>
                </a:solidFill>
              </a:rPr>
              <a:t>115 Main Street </a:t>
            </a:r>
            <a:br>
              <a:rPr lang="en-US" dirty="0">
                <a:solidFill>
                  <a:schemeClr val="tx1"/>
                </a:solidFill>
              </a:rPr>
            </a:br>
            <a:r>
              <a:rPr lang="en-US" dirty="0">
                <a:solidFill>
                  <a:schemeClr val="tx1"/>
                </a:solidFill>
              </a:rPr>
              <a:t>P.O. Box 109</a:t>
            </a:r>
            <a:br>
              <a:rPr lang="en-US" dirty="0">
                <a:solidFill>
                  <a:schemeClr val="tx1"/>
                </a:solidFill>
              </a:rPr>
            </a:br>
            <a:r>
              <a:rPr lang="en-US" dirty="0">
                <a:solidFill>
                  <a:schemeClr val="tx1"/>
                </a:solidFill>
              </a:rPr>
              <a:t>Pemberville, OH  43450</a:t>
            </a:r>
            <a:br>
              <a:rPr lang="en-US" dirty="0">
                <a:solidFill>
                  <a:schemeClr val="tx1"/>
                </a:solidFill>
              </a:rPr>
            </a:br>
            <a:r>
              <a:rPr lang="en-US" dirty="0">
                <a:solidFill>
                  <a:schemeClr val="tx1"/>
                </a:solidFill>
              </a:rPr>
              <a:t>419-287-3832</a:t>
            </a:r>
          </a:p>
        </p:txBody>
      </p:sp>
      <p:pic>
        <p:nvPicPr>
          <p:cNvPr id="5" name="Picture 4"/>
          <p:cNvPicPr>
            <a:picLocks noChangeAspect="1"/>
          </p:cNvPicPr>
          <p:nvPr/>
        </p:nvPicPr>
        <p:blipFill>
          <a:blip r:embed="rId2"/>
          <a:stretch>
            <a:fillRect/>
          </a:stretch>
        </p:blipFill>
        <p:spPr>
          <a:xfrm>
            <a:off x="6281933" y="2438400"/>
            <a:ext cx="2546684" cy="2188357"/>
          </a:xfrm>
          <a:prstGeom prst="rect">
            <a:avLst/>
          </a:prstGeom>
        </p:spPr>
      </p:pic>
    </p:spTree>
    <p:extLst>
      <p:ext uri="{BB962C8B-B14F-4D97-AF65-F5344CB8AC3E}">
        <p14:creationId xmlns:p14="http://schemas.microsoft.com/office/powerpoint/2010/main" val="381214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3</a:t>
            </a:r>
            <a:endParaRPr lang="uk-UA" sz="3200" dirty="0" smtClean="0"/>
          </a:p>
        </p:txBody>
      </p:sp>
      <p:sp>
        <p:nvSpPr>
          <p:cNvPr id="4099" name="Rectangle 3"/>
          <p:cNvSpPr>
            <a:spLocks noGrp="1" noChangeArrowheads="1"/>
          </p:cNvSpPr>
          <p:nvPr>
            <p:ph type="body" idx="1"/>
          </p:nvPr>
        </p:nvSpPr>
        <p:spPr>
          <a:xfrm>
            <a:off x="1249363" y="1628775"/>
            <a:ext cx="6778625" cy="4537075"/>
          </a:xfrm>
        </p:spPr>
        <p:txBody>
          <a:bodyPr/>
          <a:lstStyle/>
          <a:p>
            <a:pPr marL="0" indent="0">
              <a:buNone/>
            </a:pPr>
            <a:r>
              <a:rPr lang="en-US" sz="1800" dirty="0">
                <a:solidFill>
                  <a:schemeClr val="tx1"/>
                </a:solidFill>
              </a:rPr>
              <a:t>Do the following:</a:t>
            </a:r>
          </a:p>
          <a:p>
            <a:pPr marL="800100" lvl="1" indent="-342900">
              <a:buFont typeface="+mj-lt"/>
              <a:buAutoNum type="alphaLcPeriod" startAt="2"/>
            </a:pPr>
            <a:r>
              <a:rPr lang="en-US" sz="1400" b="0" dirty="0" smtClean="0">
                <a:solidFill>
                  <a:schemeClr val="tx1"/>
                </a:solidFill>
              </a:rPr>
              <a:t>Choose </a:t>
            </a:r>
            <a:r>
              <a:rPr lang="en-US" sz="1400" b="0" dirty="0">
                <a:solidFill>
                  <a:schemeClr val="tx1"/>
                </a:solidFill>
              </a:rPr>
              <a:t>one of the issues discussed at the meeting where a difference of opinions was expressed, and explain to your counselor why you agree with one opinion more than you do another one.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2381"/>
          <a:stretch/>
        </p:blipFill>
        <p:spPr>
          <a:xfrm>
            <a:off x="1738312" y="2743200"/>
            <a:ext cx="5800725" cy="3505200"/>
          </a:xfrm>
          <a:prstGeom prst="rect">
            <a:avLst/>
          </a:prstGeom>
        </p:spPr>
      </p:pic>
    </p:spTree>
    <p:extLst>
      <p:ext uri="{BB962C8B-B14F-4D97-AF65-F5344CB8AC3E}">
        <p14:creationId xmlns:p14="http://schemas.microsoft.com/office/powerpoint/2010/main" val="4048375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975" y="685800"/>
            <a:ext cx="5616575" cy="508000"/>
          </a:xfrm>
        </p:spPr>
        <p:txBody>
          <a:bodyPr/>
          <a:lstStyle/>
          <a:p>
            <a:r>
              <a:rPr lang="en-US" sz="2800" dirty="0" smtClean="0"/>
              <a:t>Community Issue</a:t>
            </a: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Issue?</a:t>
            </a:r>
          </a:p>
          <a:p>
            <a:endParaRPr lang="en-US" dirty="0">
              <a:solidFill>
                <a:schemeClr val="tx1"/>
              </a:solidFill>
            </a:endParaRPr>
          </a:p>
          <a:p>
            <a:endParaRPr lang="en-US" dirty="0" smtClean="0">
              <a:solidFill>
                <a:schemeClr val="tx1"/>
              </a:solidFill>
            </a:endParaRPr>
          </a:p>
          <a:p>
            <a:r>
              <a:rPr lang="en-US" dirty="0" smtClean="0">
                <a:solidFill>
                  <a:schemeClr val="tx1"/>
                </a:solidFill>
              </a:rPr>
              <a:t>Differing opinions?</a:t>
            </a:r>
          </a:p>
          <a:p>
            <a:endParaRPr lang="en-US" dirty="0">
              <a:solidFill>
                <a:schemeClr val="tx1"/>
              </a:solidFill>
            </a:endParaRPr>
          </a:p>
          <a:p>
            <a:endParaRPr lang="en-US" dirty="0" smtClean="0">
              <a:solidFill>
                <a:schemeClr val="tx1"/>
              </a:solidFill>
            </a:endParaRPr>
          </a:p>
          <a:p>
            <a:r>
              <a:rPr lang="en-US" dirty="0" smtClean="0">
                <a:solidFill>
                  <a:schemeClr val="tx1"/>
                </a:solidFill>
              </a:rPr>
              <a:t>Your view?</a:t>
            </a:r>
            <a:endParaRPr lang="en-US" dirty="0">
              <a:solidFill>
                <a:schemeClr val="tx1"/>
              </a:solidFill>
            </a:endParaRPr>
          </a:p>
        </p:txBody>
      </p:sp>
    </p:spTree>
    <p:extLst>
      <p:ext uri="{BB962C8B-B14F-4D97-AF65-F5344CB8AC3E}">
        <p14:creationId xmlns:p14="http://schemas.microsoft.com/office/powerpoint/2010/main" val="2374430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4</a:t>
            </a:r>
            <a:endParaRPr lang="uk-UA" sz="3200" dirty="0" smtClean="0"/>
          </a:p>
        </p:txBody>
      </p:sp>
      <p:sp>
        <p:nvSpPr>
          <p:cNvPr id="4099" name="Rectangle 3"/>
          <p:cNvSpPr>
            <a:spLocks noGrp="1" noChangeArrowheads="1"/>
          </p:cNvSpPr>
          <p:nvPr>
            <p:ph type="body" idx="1"/>
          </p:nvPr>
        </p:nvSpPr>
        <p:spPr>
          <a:xfrm>
            <a:off x="1249363" y="1628775"/>
            <a:ext cx="6778625" cy="4537075"/>
          </a:xfrm>
        </p:spPr>
        <p:txBody>
          <a:bodyPr/>
          <a:lstStyle/>
          <a:p>
            <a:pPr marL="0" indent="0">
              <a:buNone/>
            </a:pPr>
            <a:r>
              <a:rPr lang="en-US" sz="1800" dirty="0">
                <a:solidFill>
                  <a:schemeClr val="tx1"/>
                </a:solidFill>
              </a:rPr>
              <a:t>Choose an issue that is important to the citizens of your community; then do the following:</a:t>
            </a:r>
          </a:p>
          <a:p>
            <a:pPr lvl="1">
              <a:buFont typeface="+mj-lt"/>
              <a:buAutoNum type="alphaLcPeriod"/>
            </a:pPr>
            <a:r>
              <a:rPr lang="en-US" sz="1400" b="0" dirty="0">
                <a:solidFill>
                  <a:schemeClr val="tx1"/>
                </a:solidFill>
              </a:rPr>
              <a:t>Find out which branch of local government is responsible for this issue.</a:t>
            </a:r>
          </a:p>
          <a:p>
            <a:pPr lvl="1">
              <a:buFont typeface="+mj-lt"/>
              <a:buAutoNum type="alphaLcPeriod"/>
            </a:pPr>
            <a:r>
              <a:rPr lang="en-US" sz="1400" b="0" dirty="0">
                <a:solidFill>
                  <a:schemeClr val="tx1"/>
                </a:solidFill>
              </a:rPr>
              <a:t>With your counselor's and a parent's approval, interview one person from the branch of government you identified in requirement 4a. Ask what is being done about this issue and how young people can help.</a:t>
            </a:r>
          </a:p>
          <a:p>
            <a:pPr lvl="1">
              <a:buFont typeface="+mj-lt"/>
              <a:buAutoNum type="alphaLcPeriod"/>
            </a:pPr>
            <a:r>
              <a:rPr lang="en-US" sz="1400" b="0" dirty="0">
                <a:solidFill>
                  <a:schemeClr val="tx1"/>
                </a:solidFill>
              </a:rPr>
              <a:t>Share what you have learned with your counselor.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722687"/>
            <a:ext cx="4219220" cy="237331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722686"/>
            <a:ext cx="4220869" cy="2373313"/>
          </a:xfrm>
          <a:prstGeom prst="rect">
            <a:avLst/>
          </a:prstGeom>
        </p:spPr>
      </p:pic>
    </p:spTree>
    <p:extLst>
      <p:ext uri="{BB962C8B-B14F-4D97-AF65-F5344CB8AC3E}">
        <p14:creationId xmlns:p14="http://schemas.microsoft.com/office/powerpoint/2010/main" val="4171668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685800"/>
            <a:ext cx="5921375" cy="508000"/>
          </a:xfrm>
        </p:spPr>
        <p:txBody>
          <a:bodyPr/>
          <a:lstStyle/>
          <a:p>
            <a:r>
              <a:rPr lang="en-US" sz="2800" dirty="0" smtClean="0"/>
              <a:t>Community Issue</a:t>
            </a: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Issue important to community</a:t>
            </a:r>
            <a:r>
              <a:rPr lang="en-US" dirty="0" smtClean="0">
                <a:solidFill>
                  <a:schemeClr val="tx1"/>
                </a:solidFill>
              </a:rPr>
              <a:t>?</a:t>
            </a:r>
          </a:p>
          <a:p>
            <a:endParaRPr lang="en-US" dirty="0" smtClean="0">
              <a:solidFill>
                <a:schemeClr val="tx1"/>
              </a:solidFill>
            </a:endParaRPr>
          </a:p>
          <a:p>
            <a:r>
              <a:rPr lang="en-US" dirty="0">
                <a:solidFill>
                  <a:schemeClr val="tx1"/>
                </a:solidFill>
              </a:rPr>
              <a:t>Who is responsible for this issue</a:t>
            </a:r>
            <a:r>
              <a:rPr lang="en-US" dirty="0" smtClean="0">
                <a:solidFill>
                  <a:schemeClr val="tx1"/>
                </a:solidFill>
              </a:rPr>
              <a:t>?</a:t>
            </a:r>
          </a:p>
          <a:p>
            <a:endParaRPr lang="en-US" dirty="0" smtClean="0">
              <a:solidFill>
                <a:schemeClr val="tx1"/>
              </a:solidFill>
            </a:endParaRPr>
          </a:p>
          <a:p>
            <a:r>
              <a:rPr lang="en-US" dirty="0">
                <a:solidFill>
                  <a:schemeClr val="tx1"/>
                </a:solidFill>
              </a:rPr>
              <a:t>What is being done about this issue</a:t>
            </a:r>
            <a:r>
              <a:rPr lang="en-US" dirty="0" smtClean="0">
                <a:solidFill>
                  <a:schemeClr val="tx1"/>
                </a:solidFill>
              </a:rPr>
              <a:t>?</a:t>
            </a:r>
          </a:p>
          <a:p>
            <a:endParaRPr lang="en-US" dirty="0" smtClean="0">
              <a:solidFill>
                <a:schemeClr val="tx1"/>
              </a:solidFill>
            </a:endParaRPr>
          </a:p>
          <a:p>
            <a:r>
              <a:rPr lang="en-US" dirty="0">
                <a:solidFill>
                  <a:schemeClr val="tx1"/>
                </a:solidFill>
              </a:rPr>
              <a:t>How can young people help?</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866504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908175" y="188912"/>
            <a:ext cx="6911975" cy="790575"/>
          </a:xfrm>
        </p:spPr>
        <p:txBody>
          <a:bodyPr/>
          <a:lstStyle/>
          <a:p>
            <a:pPr eaLnBrk="1" hangingPunct="1">
              <a:defRPr/>
            </a:pPr>
            <a:r>
              <a:rPr lang="en-US" sz="2800" dirty="0" smtClean="0">
                <a:solidFill>
                  <a:schemeClr val="tx1">
                    <a:lumMod val="95000"/>
                    <a:lumOff val="5000"/>
                  </a:schemeClr>
                </a:solidFill>
              </a:rPr>
              <a:t>Citizenship in the Community </a:t>
            </a:r>
            <a:br>
              <a:rPr lang="en-US" sz="2800" dirty="0" smtClean="0">
                <a:solidFill>
                  <a:schemeClr val="tx1">
                    <a:lumMod val="95000"/>
                    <a:lumOff val="5000"/>
                  </a:schemeClr>
                </a:solidFill>
              </a:rPr>
            </a:br>
            <a:r>
              <a:rPr lang="en-US" sz="2800" dirty="0" smtClean="0">
                <a:solidFill>
                  <a:schemeClr val="tx1">
                    <a:lumMod val="95000"/>
                    <a:lumOff val="5000"/>
                  </a:schemeClr>
                </a:solidFill>
              </a:rPr>
              <a:t>Merit Badge Requirements</a:t>
            </a:r>
          </a:p>
        </p:txBody>
      </p:sp>
      <p:sp>
        <p:nvSpPr>
          <p:cNvPr id="144387" name="Rectangle 3"/>
          <p:cNvSpPr>
            <a:spLocks noGrp="1" noChangeArrowheads="1"/>
          </p:cNvSpPr>
          <p:nvPr>
            <p:ph type="body" idx="1"/>
          </p:nvPr>
        </p:nvSpPr>
        <p:spPr>
          <a:xfrm>
            <a:off x="1908175" y="979488"/>
            <a:ext cx="6911975" cy="5689600"/>
          </a:xfrm>
        </p:spPr>
        <p:txBody>
          <a:bodyPr/>
          <a:lstStyle/>
          <a:p>
            <a:pPr>
              <a:buFont typeface="+mj-lt"/>
              <a:buAutoNum type="arabicPeriod" startAt="3"/>
            </a:pPr>
            <a:r>
              <a:rPr lang="en-US" sz="1800" dirty="0" smtClean="0">
                <a:solidFill>
                  <a:schemeClr val="tx1"/>
                </a:solidFill>
              </a:rPr>
              <a:t>Do the following:</a:t>
            </a:r>
          </a:p>
          <a:p>
            <a:pPr lvl="1">
              <a:buFont typeface="+mj-lt"/>
              <a:buAutoNum type="alphaLcPeriod"/>
            </a:pPr>
            <a:r>
              <a:rPr lang="en-US" sz="1400" b="0" dirty="0" smtClean="0">
                <a:solidFill>
                  <a:schemeClr val="tx1"/>
                </a:solidFill>
              </a:rPr>
              <a:t>Attend a meeting of your city, town, or county council or school board; OR a municipal; county, or state court session.</a:t>
            </a:r>
          </a:p>
          <a:p>
            <a:pPr lvl="1">
              <a:buFont typeface="+mj-lt"/>
              <a:buAutoNum type="alphaLcPeriod"/>
            </a:pPr>
            <a:r>
              <a:rPr lang="en-US" sz="1400" b="0" dirty="0" smtClean="0">
                <a:solidFill>
                  <a:schemeClr val="tx1"/>
                </a:solidFill>
              </a:rPr>
              <a:t>Choose one of the issues discussed at the meeting where a difference of opinions was expressed, and explain to your counselor why you agree with one opinion more than you do another one.</a:t>
            </a:r>
          </a:p>
          <a:p>
            <a:pPr>
              <a:buFont typeface="+mj-lt"/>
              <a:buAutoNum type="arabicPeriod" startAt="3"/>
            </a:pPr>
            <a:r>
              <a:rPr lang="en-US" sz="1800" dirty="0" smtClean="0">
                <a:solidFill>
                  <a:schemeClr val="tx1"/>
                </a:solidFill>
              </a:rPr>
              <a:t>Choose </a:t>
            </a:r>
            <a:r>
              <a:rPr lang="en-US" sz="1800" dirty="0">
                <a:solidFill>
                  <a:schemeClr val="tx1"/>
                </a:solidFill>
              </a:rPr>
              <a:t>an issue that is important to the citizens of your community; then do the following:</a:t>
            </a:r>
          </a:p>
          <a:p>
            <a:pPr lvl="1">
              <a:buFont typeface="+mj-lt"/>
              <a:buAutoNum type="alphaLcPeriod"/>
            </a:pPr>
            <a:r>
              <a:rPr lang="en-US" sz="1400" b="0" dirty="0">
                <a:solidFill>
                  <a:schemeClr val="tx1"/>
                </a:solidFill>
              </a:rPr>
              <a:t>Find out which branch of local government is responsible for this issue.</a:t>
            </a:r>
          </a:p>
          <a:p>
            <a:pPr lvl="1">
              <a:buFont typeface="+mj-lt"/>
              <a:buAutoNum type="alphaLcPeriod"/>
            </a:pPr>
            <a:r>
              <a:rPr lang="en-US" sz="1400" b="0" dirty="0">
                <a:solidFill>
                  <a:schemeClr val="tx1"/>
                </a:solidFill>
              </a:rPr>
              <a:t>With your counselor's and a parent's approval, interview one person from the branch of government you identified in requirement 4a. Ask what is being done about this issue and how young people can help.</a:t>
            </a:r>
          </a:p>
          <a:p>
            <a:pPr lvl="1">
              <a:buFont typeface="+mj-lt"/>
              <a:buAutoNum type="alphaLcPeriod"/>
            </a:pPr>
            <a:r>
              <a:rPr lang="en-US" sz="1400" b="0" dirty="0">
                <a:solidFill>
                  <a:schemeClr val="tx1"/>
                </a:solidFill>
              </a:rPr>
              <a:t>Share what you have learned with your counselor</a:t>
            </a:r>
            <a:r>
              <a:rPr lang="en-US" sz="1400" b="0" dirty="0" smtClean="0">
                <a:solidFill>
                  <a:schemeClr val="tx1"/>
                </a:solidFill>
              </a:rPr>
              <a:t>.</a:t>
            </a:r>
            <a:endParaRPr lang="en-US" sz="1400" b="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17474"/>
            <a:ext cx="914400" cy="933450"/>
          </a:xfrm>
          <a:prstGeom prst="rect">
            <a:avLst/>
          </a:prstGeom>
        </p:spPr>
      </p:pic>
    </p:spTree>
    <p:extLst>
      <p:ext uri="{BB962C8B-B14F-4D97-AF65-F5344CB8AC3E}">
        <p14:creationId xmlns:p14="http://schemas.microsoft.com/office/powerpoint/2010/main" val="2031557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5</a:t>
            </a:r>
            <a:endParaRPr lang="uk-UA" sz="3200" dirty="0" smtClean="0"/>
          </a:p>
        </p:txBody>
      </p:sp>
      <p:sp>
        <p:nvSpPr>
          <p:cNvPr id="4099" name="Rectangle 3"/>
          <p:cNvSpPr>
            <a:spLocks noGrp="1" noChangeArrowheads="1"/>
          </p:cNvSpPr>
          <p:nvPr>
            <p:ph type="body" idx="1"/>
          </p:nvPr>
        </p:nvSpPr>
        <p:spPr>
          <a:xfrm>
            <a:off x="1249363" y="1628775"/>
            <a:ext cx="6778625" cy="4537075"/>
          </a:xfrm>
        </p:spPr>
        <p:txBody>
          <a:bodyPr/>
          <a:lstStyle/>
          <a:p>
            <a:pPr marL="0" indent="0">
              <a:buNone/>
            </a:pPr>
            <a:r>
              <a:rPr lang="en-US" sz="1800" dirty="0">
                <a:solidFill>
                  <a:schemeClr val="tx1"/>
                </a:solidFill>
              </a:rPr>
              <a:t>With the approval of your counselor and a parent, watch a movie that shows how the actions of one individual or group of individuals can have a positive effect on a community. Discuss with your counselor what you learned from the movie about what it means to be a valuable and concerned member of the community.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808926" y="3429000"/>
            <a:ext cx="5659497" cy="3183467"/>
          </a:xfrm>
          <a:prstGeom prst="rect">
            <a:avLst/>
          </a:prstGeom>
          <a:noFill/>
          <a:ln w="9525">
            <a:noFill/>
            <a:miter lim="800000"/>
            <a:headEnd/>
            <a:tailEnd/>
          </a:ln>
          <a:effectLst/>
        </p:spPr>
      </p:pic>
    </p:spTree>
    <p:extLst>
      <p:ext uri="{BB962C8B-B14F-4D97-AF65-F5344CB8AC3E}">
        <p14:creationId xmlns:p14="http://schemas.microsoft.com/office/powerpoint/2010/main" val="2799353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6</a:t>
            </a:r>
            <a:endParaRPr lang="uk-UA" sz="3200" dirty="0" smtClean="0"/>
          </a:p>
        </p:txBody>
      </p:sp>
      <p:sp>
        <p:nvSpPr>
          <p:cNvPr id="4099" name="Rectangle 3"/>
          <p:cNvSpPr>
            <a:spLocks noGrp="1" noChangeArrowheads="1"/>
          </p:cNvSpPr>
          <p:nvPr>
            <p:ph type="body" idx="1"/>
          </p:nvPr>
        </p:nvSpPr>
        <p:spPr>
          <a:xfrm>
            <a:off x="1249363" y="1628775"/>
            <a:ext cx="6778625" cy="4537075"/>
          </a:xfrm>
        </p:spPr>
        <p:txBody>
          <a:bodyPr/>
          <a:lstStyle/>
          <a:p>
            <a:pPr marL="0" indent="0">
              <a:buNone/>
            </a:pPr>
            <a:r>
              <a:rPr lang="en-US" sz="1800" dirty="0">
                <a:solidFill>
                  <a:schemeClr val="tx1"/>
                </a:solidFill>
              </a:rPr>
              <a:t>List some of the services (such as the library, recreation center, public transportation, and public safety) your community provides that are funded by taxpayers. Tell your counselor why these services are important to your community.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141133"/>
            <a:ext cx="2441230" cy="28683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0593" y="3149600"/>
            <a:ext cx="4396952" cy="2868324"/>
          </a:xfrm>
          <a:prstGeom prst="rect">
            <a:avLst/>
          </a:prstGeom>
        </p:spPr>
      </p:pic>
    </p:spTree>
    <p:extLst>
      <p:ext uri="{BB962C8B-B14F-4D97-AF65-F5344CB8AC3E}">
        <p14:creationId xmlns:p14="http://schemas.microsoft.com/office/powerpoint/2010/main" val="2258020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tx1"/>
                </a:solidFill>
              </a:rPr>
              <a:t>What are some taxpayer supported community services?</a:t>
            </a:r>
            <a:endParaRPr lang="en-US" dirty="0">
              <a:solidFill>
                <a:schemeClr val="tx1"/>
              </a:solidFill>
            </a:endParaRPr>
          </a:p>
        </p:txBody>
      </p:sp>
      <p:sp>
        <p:nvSpPr>
          <p:cNvPr id="4" name="Title 3"/>
          <p:cNvSpPr>
            <a:spLocks noGrp="1"/>
          </p:cNvSpPr>
          <p:nvPr>
            <p:ph type="title"/>
          </p:nvPr>
        </p:nvSpPr>
        <p:spPr/>
        <p:txBody>
          <a:bodyPr/>
          <a:lstStyle/>
          <a:p>
            <a:r>
              <a:rPr lang="en-US" dirty="0" smtClean="0"/>
              <a:t>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552700"/>
            <a:ext cx="3124200" cy="15621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4198144"/>
            <a:ext cx="3104092" cy="23280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2057400"/>
            <a:ext cx="3086100" cy="2057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7241" y="4198144"/>
            <a:ext cx="3104092" cy="2328069"/>
          </a:xfrm>
          <a:prstGeom prst="rect">
            <a:avLst/>
          </a:prstGeom>
        </p:spPr>
      </p:pic>
    </p:spTree>
    <p:extLst>
      <p:ext uri="{BB962C8B-B14F-4D97-AF65-F5344CB8AC3E}">
        <p14:creationId xmlns:p14="http://schemas.microsoft.com/office/powerpoint/2010/main" val="2487587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tx1"/>
                </a:solidFill>
              </a:rPr>
              <a:t>Why are these services important to the community?</a:t>
            </a:r>
            <a:endParaRPr lang="en-US" dirty="0">
              <a:solidFill>
                <a:schemeClr val="tx1"/>
              </a:solidFill>
            </a:endParaRPr>
          </a:p>
        </p:txBody>
      </p:sp>
      <p:sp>
        <p:nvSpPr>
          <p:cNvPr id="4" name="Title 3"/>
          <p:cNvSpPr>
            <a:spLocks noGrp="1"/>
          </p:cNvSpPr>
          <p:nvPr>
            <p:ph type="title"/>
          </p:nvPr>
        </p:nvSpPr>
        <p:spPr/>
        <p:txBody>
          <a:bodyPr/>
          <a:lstStyle/>
          <a:p>
            <a:r>
              <a:rPr lang="en-US" dirty="0" smtClean="0"/>
              <a:t>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242" y="2057400"/>
            <a:ext cx="3081737" cy="2057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241" y="4267200"/>
            <a:ext cx="3087883" cy="2057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2819400"/>
            <a:ext cx="3505200" cy="3505200"/>
          </a:xfrm>
          <a:prstGeom prst="rect">
            <a:avLst/>
          </a:prstGeom>
        </p:spPr>
      </p:pic>
    </p:spTree>
    <p:extLst>
      <p:ext uri="{BB962C8B-B14F-4D97-AF65-F5344CB8AC3E}">
        <p14:creationId xmlns:p14="http://schemas.microsoft.com/office/powerpoint/2010/main" val="1243809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7</a:t>
            </a:r>
            <a:endParaRPr lang="uk-UA" sz="3200" dirty="0" smtClean="0"/>
          </a:p>
        </p:txBody>
      </p:sp>
      <p:sp>
        <p:nvSpPr>
          <p:cNvPr id="4099" name="Rectangle 3"/>
          <p:cNvSpPr>
            <a:spLocks noGrp="1" noChangeArrowheads="1"/>
          </p:cNvSpPr>
          <p:nvPr>
            <p:ph type="body" idx="1"/>
          </p:nvPr>
        </p:nvSpPr>
        <p:spPr>
          <a:xfrm>
            <a:off x="1249363" y="1628775"/>
            <a:ext cx="6778625" cy="3171825"/>
          </a:xfrm>
        </p:spPr>
        <p:txBody>
          <a:bodyPr/>
          <a:lstStyle/>
          <a:p>
            <a:pPr marL="0" indent="0">
              <a:buNone/>
            </a:pPr>
            <a:r>
              <a:rPr lang="en-US" sz="1800" dirty="0">
                <a:solidFill>
                  <a:schemeClr val="tx1"/>
                </a:solidFill>
              </a:rPr>
              <a:t>Do the following:</a:t>
            </a:r>
          </a:p>
          <a:p>
            <a:pPr lvl="1">
              <a:buFont typeface="+mj-lt"/>
              <a:buAutoNum type="alphaLcPeriod"/>
            </a:pPr>
            <a:r>
              <a:rPr lang="en-US" sz="1400" b="0" dirty="0">
                <a:solidFill>
                  <a:schemeClr val="tx1"/>
                </a:solidFill>
              </a:rPr>
              <a:t>Identify three charitable organizations outside of Scouting that interest you and bring people in your community together to work for the good of your community.</a:t>
            </a:r>
          </a:p>
          <a:p>
            <a:pPr lvl="1">
              <a:buFont typeface="+mj-lt"/>
              <a:buAutoNum type="alphaLcPeriod"/>
            </a:pPr>
            <a:r>
              <a:rPr lang="en-US" sz="1400" b="0" dirty="0">
                <a:solidFill>
                  <a:schemeClr val="tx1"/>
                </a:solidFill>
              </a:rPr>
              <a:t>Pick ONE of the organizations you chose for requirement 7a. Using a variety of resources (including newspapers, fliers and other literature, the Internet, volunteers, and employees of the organization), find out more about this organization.</a:t>
            </a:r>
          </a:p>
          <a:p>
            <a:pPr lvl="1">
              <a:buFont typeface="+mj-lt"/>
              <a:buAutoNum type="alphaLcPeriod"/>
            </a:pPr>
            <a:r>
              <a:rPr lang="en-US" sz="1400" b="0" dirty="0">
                <a:solidFill>
                  <a:schemeClr val="tx1"/>
                </a:solidFill>
              </a:rPr>
              <a:t>With your counselor's and your parent's approval, contact the organization you chose for requirement 7b and find out what young people can do to help. While working on this merit badge, volunteer at least eight hours of your time for the organization. After your volunteer experience is over, discuss what you have learned with your counselor.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896" y="4724400"/>
            <a:ext cx="6166104" cy="2041386"/>
          </a:xfrm>
          <a:prstGeom prst="rect">
            <a:avLst/>
          </a:prstGeom>
        </p:spPr>
      </p:pic>
    </p:spTree>
    <p:extLst>
      <p:ext uri="{BB962C8B-B14F-4D97-AF65-F5344CB8AC3E}">
        <p14:creationId xmlns:p14="http://schemas.microsoft.com/office/powerpoint/2010/main" val="3558622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338" y="1341439"/>
            <a:ext cx="7643812" cy="2087562"/>
          </a:xfrm>
        </p:spPr>
        <p:txBody>
          <a:bodyPr/>
          <a:lstStyle/>
          <a:p>
            <a:r>
              <a:rPr lang="en-US" dirty="0" smtClean="0">
                <a:solidFill>
                  <a:schemeClr val="tx1"/>
                </a:solidFill>
              </a:rPr>
              <a:t>Identify three charitable organizations:</a:t>
            </a:r>
          </a:p>
          <a:p>
            <a:r>
              <a:rPr lang="en-US" dirty="0" smtClean="0">
                <a:solidFill>
                  <a:schemeClr val="tx1"/>
                </a:solidFill>
                <a:hlinkClick r:id="rId2"/>
              </a:rPr>
              <a:t>Charities near Bowling Green, OH</a:t>
            </a:r>
            <a:r>
              <a:rPr lang="en-US" dirty="0" smtClean="0">
                <a:solidFill>
                  <a:schemeClr val="tx1"/>
                </a:solidFill>
              </a:rPr>
              <a:t>.</a:t>
            </a:r>
          </a:p>
          <a:p>
            <a:r>
              <a:rPr lang="en-US" dirty="0" smtClean="0">
                <a:solidFill>
                  <a:schemeClr val="tx1"/>
                </a:solidFill>
              </a:rPr>
              <a:t>Pick one and </a:t>
            </a:r>
            <a:r>
              <a:rPr lang="en-US" dirty="0">
                <a:solidFill>
                  <a:schemeClr val="tx1"/>
                </a:solidFill>
              </a:rPr>
              <a:t>find out more about this organization. </a:t>
            </a:r>
          </a:p>
          <a:p>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429001"/>
            <a:ext cx="2307771" cy="2590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4377" y="3506781"/>
            <a:ext cx="2461974" cy="2513020"/>
          </a:xfrm>
          <a:prstGeom prst="rect">
            <a:avLst/>
          </a:prstGeom>
        </p:spPr>
      </p:pic>
    </p:spTree>
    <p:extLst>
      <p:ext uri="{BB962C8B-B14F-4D97-AF65-F5344CB8AC3E}">
        <p14:creationId xmlns:p14="http://schemas.microsoft.com/office/powerpoint/2010/main" val="1209441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tx1"/>
                </a:solidFill>
              </a:rPr>
              <a:t>Contact information and volunteer </a:t>
            </a:r>
            <a:r>
              <a:rPr lang="en-US" dirty="0" smtClean="0">
                <a:solidFill>
                  <a:schemeClr val="tx1"/>
                </a:solidFill>
              </a:rPr>
              <a:t>opportunities for your organization?</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2438400"/>
            <a:ext cx="4231230" cy="2838450"/>
          </a:xfrm>
          <a:prstGeom prst="rect">
            <a:avLst/>
          </a:prstGeom>
        </p:spPr>
      </p:pic>
      <p:sp>
        <p:nvSpPr>
          <p:cNvPr id="2" name="TextBox 1"/>
          <p:cNvSpPr txBox="1"/>
          <p:nvPr/>
        </p:nvSpPr>
        <p:spPr>
          <a:xfrm>
            <a:off x="1676400" y="5486400"/>
            <a:ext cx="5715000" cy="369332"/>
          </a:xfrm>
          <a:prstGeom prst="rect">
            <a:avLst/>
          </a:prstGeom>
          <a:noFill/>
        </p:spPr>
        <p:txBody>
          <a:bodyPr wrap="square" rtlCol="0">
            <a:spAutoFit/>
          </a:bodyPr>
          <a:lstStyle/>
          <a:p>
            <a:r>
              <a:rPr lang="en-US" dirty="0" smtClean="0">
                <a:solidFill>
                  <a:srgbClr val="C00000"/>
                </a:solidFill>
              </a:rPr>
              <a:t>These hours can also be used for rank advancement!</a:t>
            </a:r>
            <a:endParaRPr lang="en-US" dirty="0">
              <a:solidFill>
                <a:srgbClr val="C00000"/>
              </a:solidFill>
            </a:endParaRPr>
          </a:p>
        </p:txBody>
      </p:sp>
    </p:spTree>
    <p:extLst>
      <p:ext uri="{BB962C8B-B14F-4D97-AF65-F5344CB8AC3E}">
        <p14:creationId xmlns:p14="http://schemas.microsoft.com/office/powerpoint/2010/main" val="199734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tx1"/>
                </a:solidFill>
              </a:rPr>
              <a:t>What did you learn by volunteering for this organization?</a:t>
            </a:r>
            <a:endParaRPr lang="en-US"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420" y="2362200"/>
            <a:ext cx="5261647" cy="3648075"/>
          </a:xfrm>
          <a:prstGeom prst="rect">
            <a:avLst/>
          </a:prstGeom>
        </p:spPr>
      </p:pic>
    </p:spTree>
    <p:extLst>
      <p:ext uri="{BB962C8B-B14F-4D97-AF65-F5344CB8AC3E}">
        <p14:creationId xmlns:p14="http://schemas.microsoft.com/office/powerpoint/2010/main" val="1727192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824971"/>
            <a:ext cx="5638800" cy="508000"/>
          </a:xfrm>
        </p:spPr>
        <p:txBody>
          <a:bodyPr/>
          <a:lstStyle/>
          <a:p>
            <a:r>
              <a:rPr lang="en-US" b="0" dirty="0">
                <a:solidFill>
                  <a:srgbClr val="FF0000"/>
                </a:solidFill>
              </a:rPr>
              <a:t>Benefits of Volunteering</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400" dirty="0" smtClean="0">
                <a:solidFill>
                  <a:schemeClr val="tx1"/>
                </a:solidFill>
              </a:rPr>
              <a:t>Provides </a:t>
            </a:r>
            <a:r>
              <a:rPr lang="en-US" sz="2400" dirty="0">
                <a:solidFill>
                  <a:schemeClr val="tx1"/>
                </a:solidFill>
              </a:rPr>
              <a:t>you with a sense of purpose</a:t>
            </a:r>
          </a:p>
          <a:p>
            <a:pPr lvl="1">
              <a:buFont typeface="Arial" panose="020B0604020202020204" pitchFamily="34" charset="0"/>
              <a:buChar char="•"/>
            </a:pPr>
            <a:r>
              <a:rPr lang="en-US" sz="2000" b="0" dirty="0">
                <a:solidFill>
                  <a:schemeClr val="tx1"/>
                </a:solidFill>
              </a:rPr>
              <a:t>You may be able to find your purpose through volunteering and becoming part of something greater than yourself. For instance, if you’re retired, unexpectedly unemployed or have lost a loved one, helping others can give your life new meaning and keep you mentally stimulated.</a:t>
            </a:r>
          </a:p>
          <a:p>
            <a:pPr marL="514350" indent="-514350">
              <a:buFont typeface="+mj-lt"/>
              <a:buAutoNum type="arabicPeriod"/>
            </a:pPr>
            <a:r>
              <a:rPr lang="en-US" sz="2400" dirty="0" smtClean="0">
                <a:solidFill>
                  <a:schemeClr val="tx1"/>
                </a:solidFill>
              </a:rPr>
              <a:t>Provides </a:t>
            </a:r>
            <a:r>
              <a:rPr lang="en-US" sz="2400" dirty="0">
                <a:solidFill>
                  <a:schemeClr val="tx1"/>
                </a:solidFill>
              </a:rPr>
              <a:t>a sense of community</a:t>
            </a:r>
          </a:p>
          <a:p>
            <a:pPr lvl="1">
              <a:buFont typeface="Arial" panose="020B0604020202020204" pitchFamily="34" charset="0"/>
              <a:buChar char="•"/>
            </a:pPr>
            <a:r>
              <a:rPr lang="en-US" sz="2000" b="0" dirty="0">
                <a:solidFill>
                  <a:schemeClr val="tx1"/>
                </a:solidFill>
              </a:rPr>
              <a:t>Volunteering can help you feel connected to those you are helping in the community. This experience may make you want to get involved with other aspects of your community, such as local politics or advocating for programs you believe are important.</a:t>
            </a:r>
          </a:p>
          <a:p>
            <a:endParaRPr lang="en-US" dirty="0"/>
          </a:p>
        </p:txBody>
      </p:sp>
    </p:spTree>
    <p:extLst>
      <p:ext uri="{BB962C8B-B14F-4D97-AF65-F5344CB8AC3E}">
        <p14:creationId xmlns:p14="http://schemas.microsoft.com/office/powerpoint/2010/main" val="2244933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824971"/>
            <a:ext cx="5638800" cy="508000"/>
          </a:xfrm>
        </p:spPr>
        <p:txBody>
          <a:bodyPr/>
          <a:lstStyle/>
          <a:p>
            <a:r>
              <a:rPr lang="en-US" b="0" dirty="0">
                <a:solidFill>
                  <a:srgbClr val="FF0000"/>
                </a:solidFill>
              </a:rPr>
              <a:t>Benefits of Volunteering</a:t>
            </a:r>
            <a:endParaRPr lang="en-US" dirty="0"/>
          </a:p>
        </p:txBody>
      </p:sp>
      <p:sp>
        <p:nvSpPr>
          <p:cNvPr id="3" name="Content Placeholder 2"/>
          <p:cNvSpPr>
            <a:spLocks noGrp="1"/>
          </p:cNvSpPr>
          <p:nvPr>
            <p:ph idx="1"/>
          </p:nvPr>
        </p:nvSpPr>
        <p:spPr>
          <a:xfrm>
            <a:off x="1176338" y="1341438"/>
            <a:ext cx="7643812" cy="5440362"/>
          </a:xfrm>
        </p:spPr>
        <p:txBody>
          <a:bodyPr/>
          <a:lstStyle/>
          <a:p>
            <a:pPr marL="457200" indent="-457200">
              <a:buFont typeface="+mj-lt"/>
              <a:buAutoNum type="arabicPeriod" startAt="3"/>
            </a:pPr>
            <a:r>
              <a:rPr lang="en-US" sz="2400" dirty="0" smtClean="0">
                <a:solidFill>
                  <a:schemeClr val="tx1"/>
                </a:solidFill>
              </a:rPr>
              <a:t>Helps </a:t>
            </a:r>
            <a:r>
              <a:rPr lang="en-US" sz="2400" dirty="0">
                <a:solidFill>
                  <a:schemeClr val="tx1"/>
                </a:solidFill>
              </a:rPr>
              <a:t>you meet new friends</a:t>
            </a:r>
          </a:p>
          <a:p>
            <a:pPr lvl="1">
              <a:buFont typeface="Arial" panose="020B0604020202020204" pitchFamily="34" charset="0"/>
              <a:buChar char="•"/>
            </a:pPr>
            <a:r>
              <a:rPr lang="en-US" sz="2000" b="0" dirty="0">
                <a:solidFill>
                  <a:schemeClr val="tx1"/>
                </a:solidFill>
              </a:rPr>
              <a:t>Volunteering is a great way to meet new friends as well as strengthen existing connections with friends, family or coworkers. As a volunteer, you’ll typically interact with people from diverse backgrounds, which allows you to learn other perspectives.</a:t>
            </a:r>
          </a:p>
          <a:p>
            <a:pPr lvl="1">
              <a:buFont typeface="Arial" panose="020B0604020202020204" pitchFamily="34" charset="0"/>
              <a:buChar char="•"/>
            </a:pPr>
            <a:r>
              <a:rPr lang="en-US" sz="2000" b="0" dirty="0">
                <a:solidFill>
                  <a:schemeClr val="tx1"/>
                </a:solidFill>
              </a:rPr>
              <a:t>When you choose an organization or cause to volunteer for, consider the people you’re volunteering alongside did as well. Sharing a common interest will help you build closer relationships with those around you.</a:t>
            </a:r>
          </a:p>
          <a:p>
            <a:pPr marL="457200" indent="-457200">
              <a:buFont typeface="+mj-lt"/>
              <a:buAutoNum type="arabicPeriod" startAt="4"/>
            </a:pPr>
            <a:r>
              <a:rPr lang="en-US" sz="2400" dirty="0" smtClean="0">
                <a:solidFill>
                  <a:schemeClr val="tx1"/>
                </a:solidFill>
              </a:rPr>
              <a:t>Increases </a:t>
            </a:r>
            <a:r>
              <a:rPr lang="en-US" sz="2400" dirty="0">
                <a:solidFill>
                  <a:schemeClr val="tx1"/>
                </a:solidFill>
              </a:rPr>
              <a:t>your social skills</a:t>
            </a:r>
          </a:p>
          <a:p>
            <a:pPr lvl="1">
              <a:buFont typeface="Arial" panose="020B0604020202020204" pitchFamily="34" charset="0"/>
              <a:buChar char="•"/>
            </a:pPr>
            <a:r>
              <a:rPr lang="en-US" sz="2000" b="0" dirty="0">
                <a:solidFill>
                  <a:schemeClr val="tx1"/>
                </a:solidFill>
              </a:rPr>
              <a:t>Volunteering gives you a chance to talk to new people and sharpen your social </a:t>
            </a:r>
            <a:r>
              <a:rPr lang="en-US" sz="2000" b="0" dirty="0" smtClean="0">
                <a:solidFill>
                  <a:schemeClr val="tx1"/>
                </a:solidFill>
              </a:rPr>
              <a:t>skills. </a:t>
            </a:r>
            <a:r>
              <a:rPr lang="en-US" sz="2000" b="0" dirty="0">
                <a:solidFill>
                  <a:schemeClr val="tx1"/>
                </a:solidFill>
              </a:rPr>
              <a:t>By spending a lot of time working with others and using social skills, like active listening and relationship management, you’ll have the opportunity to develop your future personal and business relationships. </a:t>
            </a:r>
          </a:p>
        </p:txBody>
      </p:sp>
    </p:spTree>
    <p:extLst>
      <p:ext uri="{BB962C8B-B14F-4D97-AF65-F5344CB8AC3E}">
        <p14:creationId xmlns:p14="http://schemas.microsoft.com/office/powerpoint/2010/main" val="162531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908175" y="188912"/>
            <a:ext cx="6911975" cy="790575"/>
          </a:xfrm>
        </p:spPr>
        <p:txBody>
          <a:bodyPr/>
          <a:lstStyle/>
          <a:p>
            <a:pPr eaLnBrk="1" hangingPunct="1">
              <a:defRPr/>
            </a:pPr>
            <a:r>
              <a:rPr lang="en-US" sz="2800" dirty="0" smtClean="0">
                <a:solidFill>
                  <a:schemeClr val="tx1">
                    <a:lumMod val="95000"/>
                    <a:lumOff val="5000"/>
                  </a:schemeClr>
                </a:solidFill>
              </a:rPr>
              <a:t>Citizenship in the Community </a:t>
            </a:r>
            <a:br>
              <a:rPr lang="en-US" sz="2800" dirty="0" smtClean="0">
                <a:solidFill>
                  <a:schemeClr val="tx1">
                    <a:lumMod val="95000"/>
                    <a:lumOff val="5000"/>
                  </a:schemeClr>
                </a:solidFill>
              </a:rPr>
            </a:br>
            <a:r>
              <a:rPr lang="en-US" sz="2800" dirty="0" smtClean="0">
                <a:solidFill>
                  <a:schemeClr val="tx1">
                    <a:lumMod val="95000"/>
                    <a:lumOff val="5000"/>
                  </a:schemeClr>
                </a:solidFill>
              </a:rPr>
              <a:t>Merit Badge Requirements</a:t>
            </a:r>
          </a:p>
        </p:txBody>
      </p:sp>
      <p:sp>
        <p:nvSpPr>
          <p:cNvPr id="144387" name="Rectangle 3"/>
          <p:cNvSpPr>
            <a:spLocks noGrp="1" noChangeArrowheads="1"/>
          </p:cNvSpPr>
          <p:nvPr>
            <p:ph type="body" idx="1"/>
          </p:nvPr>
        </p:nvSpPr>
        <p:spPr>
          <a:xfrm>
            <a:off x="1908175" y="979488"/>
            <a:ext cx="6911975" cy="5689600"/>
          </a:xfrm>
        </p:spPr>
        <p:txBody>
          <a:bodyPr/>
          <a:lstStyle/>
          <a:p>
            <a:pPr>
              <a:buFont typeface="+mj-lt"/>
              <a:buAutoNum type="arabicPeriod" startAt="5"/>
            </a:pPr>
            <a:r>
              <a:rPr lang="en-US" sz="1800" dirty="0" smtClean="0">
                <a:solidFill>
                  <a:schemeClr val="tx1"/>
                </a:solidFill>
              </a:rPr>
              <a:t>With </a:t>
            </a:r>
            <a:r>
              <a:rPr lang="en-US" sz="1800" dirty="0">
                <a:solidFill>
                  <a:schemeClr val="tx1"/>
                </a:solidFill>
              </a:rPr>
              <a:t>the approval of your counselor and a parent, watch a movie that shows how the actions of one individual or group of individuals can have a positive effect on a community. Discuss with your counselor what you learned from the movie about what it means to be a valuable and concerned member of the community.</a:t>
            </a:r>
          </a:p>
          <a:p>
            <a:pPr>
              <a:buFont typeface="+mj-lt"/>
              <a:buAutoNum type="arabicPeriod" startAt="5"/>
            </a:pPr>
            <a:r>
              <a:rPr lang="en-US" sz="1800" dirty="0">
                <a:solidFill>
                  <a:schemeClr val="tx1"/>
                </a:solidFill>
              </a:rPr>
              <a:t>List some of the services (such as the library, recreation center, public transportation, and public safety) your community provides that are funded by taxpayers. Tell your counselor why these services are important to your community</a:t>
            </a:r>
            <a:r>
              <a:rPr lang="en-US" sz="1800" dirty="0" smtClean="0">
                <a:solidFill>
                  <a:schemeClr val="tx1"/>
                </a:solidFill>
              </a:rPr>
              <a:t>.</a:t>
            </a:r>
            <a:endParaRPr lang="en-US" sz="18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17474"/>
            <a:ext cx="914400" cy="933450"/>
          </a:xfrm>
          <a:prstGeom prst="rect">
            <a:avLst/>
          </a:prstGeom>
        </p:spPr>
      </p:pic>
    </p:spTree>
    <p:extLst>
      <p:ext uri="{BB962C8B-B14F-4D97-AF65-F5344CB8AC3E}">
        <p14:creationId xmlns:p14="http://schemas.microsoft.com/office/powerpoint/2010/main" val="2633091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824971"/>
            <a:ext cx="5638800" cy="508000"/>
          </a:xfrm>
        </p:spPr>
        <p:txBody>
          <a:bodyPr/>
          <a:lstStyle/>
          <a:p>
            <a:r>
              <a:rPr lang="en-US" b="0" dirty="0">
                <a:solidFill>
                  <a:srgbClr val="FF0000"/>
                </a:solidFill>
              </a:rPr>
              <a:t>Benefits of Volunteering</a:t>
            </a:r>
            <a:endParaRPr lang="en-US" dirty="0"/>
          </a:p>
        </p:txBody>
      </p:sp>
      <p:sp>
        <p:nvSpPr>
          <p:cNvPr id="3" name="Content Placeholder 2"/>
          <p:cNvSpPr>
            <a:spLocks noGrp="1"/>
          </p:cNvSpPr>
          <p:nvPr>
            <p:ph idx="1"/>
          </p:nvPr>
        </p:nvSpPr>
        <p:spPr>
          <a:xfrm>
            <a:off x="1176338" y="1341438"/>
            <a:ext cx="7815262" cy="5364162"/>
          </a:xfrm>
        </p:spPr>
        <p:txBody>
          <a:bodyPr/>
          <a:lstStyle/>
          <a:p>
            <a:pPr marL="457200" indent="-457200">
              <a:buFont typeface="+mj-lt"/>
              <a:buAutoNum type="arabicPeriod" startAt="5"/>
            </a:pPr>
            <a:r>
              <a:rPr lang="en-US" sz="2400" dirty="0" smtClean="0">
                <a:solidFill>
                  <a:schemeClr val="tx1"/>
                </a:solidFill>
              </a:rPr>
              <a:t>Improves </a:t>
            </a:r>
            <a:r>
              <a:rPr lang="en-US" sz="2400" dirty="0">
                <a:solidFill>
                  <a:schemeClr val="tx1"/>
                </a:solidFill>
              </a:rPr>
              <a:t>self-esteem</a:t>
            </a:r>
          </a:p>
          <a:p>
            <a:pPr lvl="1">
              <a:buFont typeface="Arial" panose="020B0604020202020204" pitchFamily="34" charset="0"/>
              <a:buChar char="•"/>
            </a:pPr>
            <a:r>
              <a:rPr lang="en-US" sz="2000" b="0" dirty="0">
                <a:solidFill>
                  <a:schemeClr val="tx1"/>
                </a:solidFill>
              </a:rPr>
              <a:t>Volunteering may boost your self-esteem and self-confidence. When you do something you feel is worthwhile and valuable for your community, it gives you a sense of accomplishment that may help you feel more fulfilled about your life and any future goals.</a:t>
            </a:r>
          </a:p>
          <a:p>
            <a:pPr marL="457200" indent="-457200">
              <a:buFont typeface="+mj-lt"/>
              <a:buAutoNum type="arabicPeriod" startAt="6"/>
            </a:pPr>
            <a:r>
              <a:rPr lang="en-US" sz="2400" dirty="0" smtClean="0">
                <a:solidFill>
                  <a:schemeClr val="tx1"/>
                </a:solidFill>
              </a:rPr>
              <a:t>Teaches </a:t>
            </a:r>
            <a:r>
              <a:rPr lang="en-US" sz="2400" dirty="0">
                <a:solidFill>
                  <a:schemeClr val="tx1"/>
                </a:solidFill>
              </a:rPr>
              <a:t>you valuable skills</a:t>
            </a:r>
          </a:p>
          <a:p>
            <a:pPr lvl="1">
              <a:buFont typeface="Arial" panose="020B0604020202020204" pitchFamily="34" charset="0"/>
              <a:buChar char="•"/>
            </a:pPr>
            <a:r>
              <a:rPr lang="en-US" sz="2000" b="0" dirty="0">
                <a:solidFill>
                  <a:schemeClr val="tx1"/>
                </a:solidFill>
              </a:rPr>
              <a:t>The training and hands-on experience you gain while volunteering can help you learn new skills as well as build upon ones you already have. For example, if you advocate and raise awareness or funding for a cause that interests you, you’ll gain valuable communication, public speaking, marketing and other hard and soft </a:t>
            </a:r>
            <a:r>
              <a:rPr lang="en-US" sz="2000" b="0" dirty="0" smtClean="0">
                <a:solidFill>
                  <a:schemeClr val="tx1"/>
                </a:solidFill>
              </a:rPr>
              <a:t>skills. </a:t>
            </a:r>
            <a:r>
              <a:rPr lang="en-US" sz="2000" b="0" dirty="0">
                <a:solidFill>
                  <a:schemeClr val="tx1"/>
                </a:solidFill>
              </a:rPr>
              <a:t>You can then put these skills on your resume to show employers how you build relationships outside of work in addition to any personal interests that can set you apart from other candidates.</a:t>
            </a:r>
            <a:endParaRPr lang="en-US" b="0" dirty="0">
              <a:solidFill>
                <a:schemeClr val="tx1"/>
              </a:solidFill>
            </a:endParaRPr>
          </a:p>
        </p:txBody>
      </p:sp>
    </p:spTree>
    <p:extLst>
      <p:ext uri="{BB962C8B-B14F-4D97-AF65-F5344CB8AC3E}">
        <p14:creationId xmlns:p14="http://schemas.microsoft.com/office/powerpoint/2010/main" val="1590483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824971"/>
            <a:ext cx="5638800" cy="508000"/>
          </a:xfrm>
        </p:spPr>
        <p:txBody>
          <a:bodyPr/>
          <a:lstStyle/>
          <a:p>
            <a:r>
              <a:rPr lang="en-US" b="0" dirty="0">
                <a:solidFill>
                  <a:srgbClr val="FF0000"/>
                </a:solidFill>
              </a:rPr>
              <a:t>Benefits of Volunteering</a:t>
            </a:r>
            <a:endParaRPr lang="en-US" dirty="0"/>
          </a:p>
        </p:txBody>
      </p:sp>
      <p:sp>
        <p:nvSpPr>
          <p:cNvPr id="3" name="Content Placeholder 2"/>
          <p:cNvSpPr>
            <a:spLocks noGrp="1"/>
          </p:cNvSpPr>
          <p:nvPr>
            <p:ph idx="1"/>
          </p:nvPr>
        </p:nvSpPr>
        <p:spPr>
          <a:xfrm>
            <a:off x="1176338" y="1341438"/>
            <a:ext cx="7643812" cy="5287962"/>
          </a:xfrm>
        </p:spPr>
        <p:txBody>
          <a:bodyPr/>
          <a:lstStyle/>
          <a:p>
            <a:pPr marL="457200" indent="-457200">
              <a:buFont typeface="+mj-lt"/>
              <a:buAutoNum type="arabicPeriod" startAt="7"/>
            </a:pPr>
            <a:r>
              <a:rPr lang="en-US" sz="2400" dirty="0" smtClean="0">
                <a:solidFill>
                  <a:schemeClr val="tx1"/>
                </a:solidFill>
              </a:rPr>
              <a:t>Provides </a:t>
            </a:r>
            <a:r>
              <a:rPr lang="en-US" sz="2400" dirty="0">
                <a:solidFill>
                  <a:schemeClr val="tx1"/>
                </a:solidFill>
              </a:rPr>
              <a:t>job prospects</a:t>
            </a:r>
          </a:p>
          <a:p>
            <a:pPr lvl="1">
              <a:buFont typeface="Arial" panose="020B0604020202020204" pitchFamily="34" charset="0"/>
              <a:buChar char="•"/>
            </a:pPr>
            <a:r>
              <a:rPr lang="en-US" sz="2000" b="0" dirty="0">
                <a:solidFill>
                  <a:schemeClr val="tx1"/>
                </a:solidFill>
              </a:rPr>
              <a:t>Along with acquiring valuable skills and experience, you may also meet people while volunteering who can become your mentors or at least a part of your professional social network. If you choose to pursue a career in the field you’re volunteering in, the connections you make also may help increase your job prospects. </a:t>
            </a:r>
          </a:p>
          <a:p>
            <a:pPr marL="457200" indent="-457200">
              <a:buFont typeface="+mj-lt"/>
              <a:buAutoNum type="arabicPeriod" startAt="8"/>
            </a:pPr>
            <a:r>
              <a:rPr lang="en-US" sz="2400" dirty="0" smtClean="0">
                <a:solidFill>
                  <a:schemeClr val="tx1"/>
                </a:solidFill>
              </a:rPr>
              <a:t>Brings </a:t>
            </a:r>
            <a:r>
              <a:rPr lang="en-US" sz="2400" dirty="0">
                <a:solidFill>
                  <a:schemeClr val="tx1"/>
                </a:solidFill>
              </a:rPr>
              <a:t>fun into your life</a:t>
            </a:r>
          </a:p>
          <a:p>
            <a:pPr lvl="1">
              <a:buFont typeface="Arial" panose="020B0604020202020204" pitchFamily="34" charset="0"/>
              <a:buChar char="•"/>
            </a:pPr>
            <a:r>
              <a:rPr lang="en-US" sz="2000" b="0" dirty="0">
                <a:solidFill>
                  <a:schemeClr val="tx1"/>
                </a:solidFill>
              </a:rPr>
              <a:t>Many people use volunteering as a way to pursue their hobbies while making a difference. For example, if you’re interested in the outdoors, you might volunteer at your community garden or help out at a children's summer camp. Volunteering for organizations or causes also may provide you with a renewed sense of creativity and motivation that carries over into your personal and professional life.</a:t>
            </a:r>
          </a:p>
          <a:p>
            <a:endParaRPr lang="en-US" dirty="0"/>
          </a:p>
        </p:txBody>
      </p:sp>
    </p:spTree>
    <p:extLst>
      <p:ext uri="{BB962C8B-B14F-4D97-AF65-F5344CB8AC3E}">
        <p14:creationId xmlns:p14="http://schemas.microsoft.com/office/powerpoint/2010/main" val="3120599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824971"/>
            <a:ext cx="5638800" cy="508000"/>
          </a:xfrm>
        </p:spPr>
        <p:txBody>
          <a:bodyPr/>
          <a:lstStyle/>
          <a:p>
            <a:r>
              <a:rPr lang="en-US" b="0" dirty="0">
                <a:solidFill>
                  <a:srgbClr val="FF0000"/>
                </a:solidFill>
              </a:rPr>
              <a:t>Benefits of Volunteering</a:t>
            </a:r>
            <a:endParaRPr lang="en-US" dirty="0"/>
          </a:p>
        </p:txBody>
      </p:sp>
      <p:sp>
        <p:nvSpPr>
          <p:cNvPr id="3" name="Content Placeholder 2"/>
          <p:cNvSpPr>
            <a:spLocks noGrp="1"/>
          </p:cNvSpPr>
          <p:nvPr>
            <p:ph idx="1"/>
          </p:nvPr>
        </p:nvSpPr>
        <p:spPr>
          <a:xfrm>
            <a:off x="1176338" y="1341438"/>
            <a:ext cx="7815262" cy="5184775"/>
          </a:xfrm>
        </p:spPr>
        <p:txBody>
          <a:bodyPr/>
          <a:lstStyle/>
          <a:p>
            <a:pPr marL="457200" indent="-457200">
              <a:buFont typeface="+mj-lt"/>
              <a:buAutoNum type="arabicPeriod" startAt="9"/>
            </a:pPr>
            <a:r>
              <a:rPr lang="en-US" sz="2400" dirty="0" smtClean="0">
                <a:solidFill>
                  <a:schemeClr val="tx1"/>
                </a:solidFill>
              </a:rPr>
              <a:t>Can </a:t>
            </a:r>
            <a:r>
              <a:rPr lang="en-US" sz="2400" dirty="0">
                <a:solidFill>
                  <a:schemeClr val="tx1"/>
                </a:solidFill>
              </a:rPr>
              <a:t>help you be happier</a:t>
            </a:r>
          </a:p>
          <a:p>
            <a:pPr lvl="1">
              <a:buFont typeface="Arial" panose="020B0604020202020204" pitchFamily="34" charset="0"/>
              <a:buChar char="•"/>
            </a:pPr>
            <a:r>
              <a:rPr lang="en-US" sz="2000" b="0" dirty="0">
                <a:solidFill>
                  <a:schemeClr val="tx1"/>
                </a:solidFill>
              </a:rPr>
              <a:t>It often feels good to contribute to projects and organizations that mean something to you. These good feelings can help lessen the effects of stress, anger or anxiety in your life. Volunteering may provide you with the tools you need to be a happy and well-rounded individual. Building bonds and connections with people you volunteer with also may counteract any social isolation. Many volunteer opportunities also may involve physical labor to keep you active and reduce stress.</a:t>
            </a:r>
          </a:p>
          <a:p>
            <a:endParaRPr lang="en-US" dirty="0"/>
          </a:p>
        </p:txBody>
      </p:sp>
    </p:spTree>
    <p:extLst>
      <p:ext uri="{BB962C8B-B14F-4D97-AF65-F5344CB8AC3E}">
        <p14:creationId xmlns:p14="http://schemas.microsoft.com/office/powerpoint/2010/main" val="1941754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824971"/>
            <a:ext cx="5638800" cy="508000"/>
          </a:xfrm>
        </p:spPr>
        <p:txBody>
          <a:bodyPr/>
          <a:lstStyle/>
          <a:p>
            <a:r>
              <a:rPr lang="en-US" b="0" dirty="0">
                <a:solidFill>
                  <a:srgbClr val="FF0000"/>
                </a:solidFill>
              </a:rPr>
              <a:t>Benefits of Volunteering</a:t>
            </a:r>
            <a:endParaRPr lang="en-US" dirty="0"/>
          </a:p>
        </p:txBody>
      </p:sp>
      <p:sp>
        <p:nvSpPr>
          <p:cNvPr id="3" name="Content Placeholder 2"/>
          <p:cNvSpPr>
            <a:spLocks noGrp="1"/>
          </p:cNvSpPr>
          <p:nvPr>
            <p:ph idx="1"/>
          </p:nvPr>
        </p:nvSpPr>
        <p:spPr>
          <a:xfrm>
            <a:off x="1176338" y="1341438"/>
            <a:ext cx="7815262" cy="5184775"/>
          </a:xfrm>
        </p:spPr>
        <p:txBody>
          <a:bodyPr/>
          <a:lstStyle/>
          <a:p>
            <a:pPr marL="457200" indent="-457200">
              <a:buFont typeface="+mj-lt"/>
              <a:buAutoNum type="arabicPeriod" startAt="10"/>
            </a:pPr>
            <a:r>
              <a:rPr lang="en-US" sz="2400" dirty="0" smtClean="0">
                <a:solidFill>
                  <a:schemeClr val="tx1"/>
                </a:solidFill>
              </a:rPr>
              <a:t>Gets </a:t>
            </a:r>
            <a:r>
              <a:rPr lang="en-US" sz="2400" dirty="0">
                <a:solidFill>
                  <a:schemeClr val="tx1"/>
                </a:solidFill>
              </a:rPr>
              <a:t>you out of your comfort zone</a:t>
            </a:r>
          </a:p>
          <a:p>
            <a:pPr lvl="1">
              <a:buFont typeface="Arial" panose="020B0604020202020204" pitchFamily="34" charset="0"/>
              <a:buChar char="•"/>
            </a:pPr>
            <a:r>
              <a:rPr lang="en-US" sz="2000" b="0" dirty="0">
                <a:solidFill>
                  <a:schemeClr val="tx1"/>
                </a:solidFill>
              </a:rPr>
              <a:t>Through volunteer work, you may overcome the personal challenges of leaving your comfort zone and doing something new with people you may not know. You may be faced with various problems to solve as a volunteer that require you to exercise critical thinking skills that aid your own personal development.</a:t>
            </a:r>
          </a:p>
          <a:p>
            <a:endParaRPr lang="en-US" dirty="0"/>
          </a:p>
        </p:txBody>
      </p:sp>
    </p:spTree>
    <p:extLst>
      <p:ext uri="{BB962C8B-B14F-4D97-AF65-F5344CB8AC3E}">
        <p14:creationId xmlns:p14="http://schemas.microsoft.com/office/powerpoint/2010/main" val="3148807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8</a:t>
            </a:r>
            <a:endParaRPr lang="uk-UA" sz="3200" dirty="0" smtClean="0"/>
          </a:p>
        </p:txBody>
      </p:sp>
      <p:sp>
        <p:nvSpPr>
          <p:cNvPr id="4099" name="Rectangle 3"/>
          <p:cNvSpPr>
            <a:spLocks noGrp="1" noChangeArrowheads="1"/>
          </p:cNvSpPr>
          <p:nvPr>
            <p:ph type="body" idx="1"/>
          </p:nvPr>
        </p:nvSpPr>
        <p:spPr>
          <a:xfrm>
            <a:off x="1249363" y="1628775"/>
            <a:ext cx="3779837" cy="4537075"/>
          </a:xfrm>
        </p:spPr>
        <p:txBody>
          <a:bodyPr/>
          <a:lstStyle/>
          <a:p>
            <a:pPr marL="0" indent="0">
              <a:buNone/>
            </a:pPr>
            <a:r>
              <a:rPr lang="en-US" sz="1800" dirty="0">
                <a:solidFill>
                  <a:schemeClr val="tx1"/>
                </a:solidFill>
              </a:rPr>
              <a:t>Develop a public presentation (such as a video, slide show, speech, digital presentation, or photo exhibit) about important and unique aspects of your community. Include information about the history, cultures, and ethnic groups of your community; its best features and popular places where people gather; and the challenges it faces. Stage your presentation in front of your merit badge counselor or a group, such as your patrol or a class at school.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676400"/>
            <a:ext cx="3503027" cy="2934758"/>
          </a:xfrm>
          <a:prstGeom prst="rect">
            <a:avLst/>
          </a:prstGeom>
        </p:spPr>
      </p:pic>
    </p:spTree>
    <p:extLst>
      <p:ext uri="{BB962C8B-B14F-4D97-AF65-F5344CB8AC3E}">
        <p14:creationId xmlns:p14="http://schemas.microsoft.com/office/powerpoint/2010/main" val="27045797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b="1" dirty="0">
                <a:solidFill>
                  <a:schemeClr val="tx1"/>
                </a:solidFill>
              </a:rPr>
              <a:t>Creative Presentation </a:t>
            </a:r>
            <a:r>
              <a:rPr lang="en-US" sz="2400" b="1" dirty="0" smtClean="0">
                <a:solidFill>
                  <a:schemeClr val="tx1"/>
                </a:solidFill>
              </a:rPr>
              <a:t>Ideas: </a:t>
            </a:r>
          </a:p>
          <a:p>
            <a:pPr lvl="1"/>
            <a:r>
              <a:rPr lang="en-US" sz="2000" b="0" dirty="0" smtClean="0">
                <a:solidFill>
                  <a:schemeClr val="tx1"/>
                </a:solidFill>
              </a:rPr>
              <a:t>Develop </a:t>
            </a:r>
            <a:r>
              <a:rPr lang="en-US" sz="2000" b="0" dirty="0">
                <a:solidFill>
                  <a:schemeClr val="tx1"/>
                </a:solidFill>
              </a:rPr>
              <a:t>a multimedia presentation </a:t>
            </a:r>
            <a:r>
              <a:rPr lang="en-US" sz="2000" b="0" dirty="0" smtClean="0">
                <a:solidFill>
                  <a:schemeClr val="tx1"/>
                </a:solidFill>
              </a:rPr>
              <a:t>slides (PowerPoint</a:t>
            </a:r>
            <a:r>
              <a:rPr lang="en-US" sz="2000" b="0" dirty="0">
                <a:solidFill>
                  <a:schemeClr val="tx1"/>
                </a:solidFill>
              </a:rPr>
              <a:t>, or Google Slides) using video, audio, and visual elements. The entire presentation can be recorded and the video presentation can be shared with the appropriate audience.</a:t>
            </a:r>
          </a:p>
          <a:p>
            <a:pPr lvl="1"/>
            <a:r>
              <a:rPr lang="en-US" sz="2000" b="0" dirty="0">
                <a:solidFill>
                  <a:schemeClr val="tx1"/>
                </a:solidFill>
              </a:rPr>
              <a:t>Create an interactive website or blog to present the research or </a:t>
            </a:r>
            <a:r>
              <a:rPr lang="en-US" sz="2000" b="0" dirty="0" smtClean="0">
                <a:solidFill>
                  <a:schemeClr val="tx1"/>
                </a:solidFill>
              </a:rPr>
              <a:t>project.</a:t>
            </a:r>
            <a:endParaRPr lang="en-US" sz="2000" b="0" dirty="0">
              <a:solidFill>
                <a:schemeClr val="tx1"/>
              </a:solidFill>
            </a:endParaRPr>
          </a:p>
          <a:p>
            <a:pPr lvl="1"/>
            <a:r>
              <a:rPr lang="en-US" sz="2000" b="0" dirty="0">
                <a:solidFill>
                  <a:schemeClr val="tx1"/>
                </a:solidFill>
              </a:rPr>
              <a:t>Design an engaging infographic to illustrate key </a:t>
            </a:r>
            <a:r>
              <a:rPr lang="en-US" sz="2000" b="0" dirty="0" smtClean="0">
                <a:solidFill>
                  <a:schemeClr val="tx1"/>
                </a:solidFill>
              </a:rPr>
              <a:t>concepts.</a:t>
            </a:r>
            <a:endParaRPr lang="en-US" sz="2000" b="0" dirty="0">
              <a:solidFill>
                <a:schemeClr val="tx1"/>
              </a:solidFill>
            </a:endParaRPr>
          </a:p>
          <a:p>
            <a:pPr lvl="1"/>
            <a:r>
              <a:rPr lang="en-US" sz="2000" b="0" dirty="0">
                <a:solidFill>
                  <a:schemeClr val="tx1"/>
                </a:solidFill>
              </a:rPr>
              <a:t>Host a podcast episode or series related to the </a:t>
            </a:r>
            <a:r>
              <a:rPr lang="en-US" sz="2000" b="0" dirty="0" smtClean="0">
                <a:solidFill>
                  <a:schemeClr val="tx1"/>
                </a:solidFill>
              </a:rPr>
              <a:t>topic.</a:t>
            </a:r>
            <a:endParaRPr lang="en-US" sz="2000" b="0" dirty="0">
              <a:solidFill>
                <a:schemeClr val="tx1"/>
              </a:solidFill>
            </a:endParaRPr>
          </a:p>
          <a:p>
            <a:pPr lvl="1"/>
            <a:r>
              <a:rPr lang="en-US" sz="2000" b="0" dirty="0">
                <a:solidFill>
                  <a:schemeClr val="tx1"/>
                </a:solidFill>
              </a:rPr>
              <a:t>Collaborate with other </a:t>
            </a:r>
            <a:r>
              <a:rPr lang="en-US" sz="2000" b="0" dirty="0" smtClean="0">
                <a:solidFill>
                  <a:schemeClr val="tx1"/>
                </a:solidFill>
              </a:rPr>
              <a:t>scouts </a:t>
            </a:r>
            <a:r>
              <a:rPr lang="en-US" sz="2000" b="0" dirty="0">
                <a:solidFill>
                  <a:schemeClr val="tx1"/>
                </a:solidFill>
              </a:rPr>
              <a:t>to create a short film or </a:t>
            </a:r>
            <a:r>
              <a:rPr lang="en-US" sz="2000" b="0" dirty="0" smtClean="0">
                <a:solidFill>
                  <a:schemeClr val="tx1"/>
                </a:solidFill>
              </a:rPr>
              <a:t>documentary.</a:t>
            </a:r>
            <a:endParaRPr lang="en-US" sz="2000" b="0" dirty="0">
              <a:solidFill>
                <a:schemeClr val="tx1"/>
              </a:solidFill>
            </a:endParaRPr>
          </a:p>
          <a:p>
            <a:endParaRPr lang="en-US" dirty="0"/>
          </a:p>
        </p:txBody>
      </p:sp>
    </p:spTree>
    <p:extLst>
      <p:ext uri="{BB962C8B-B14F-4D97-AF65-F5344CB8AC3E}">
        <p14:creationId xmlns:p14="http://schemas.microsoft.com/office/powerpoint/2010/main" val="360829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908175" y="188912"/>
            <a:ext cx="6911975" cy="790575"/>
          </a:xfrm>
        </p:spPr>
        <p:txBody>
          <a:bodyPr/>
          <a:lstStyle/>
          <a:p>
            <a:pPr eaLnBrk="1" hangingPunct="1">
              <a:defRPr/>
            </a:pPr>
            <a:r>
              <a:rPr lang="en-US" sz="2800" dirty="0" smtClean="0">
                <a:solidFill>
                  <a:schemeClr val="tx1">
                    <a:lumMod val="95000"/>
                    <a:lumOff val="5000"/>
                  </a:schemeClr>
                </a:solidFill>
              </a:rPr>
              <a:t>Citizenship in the Community </a:t>
            </a:r>
            <a:br>
              <a:rPr lang="en-US" sz="2800" dirty="0" smtClean="0">
                <a:solidFill>
                  <a:schemeClr val="tx1">
                    <a:lumMod val="95000"/>
                    <a:lumOff val="5000"/>
                  </a:schemeClr>
                </a:solidFill>
              </a:rPr>
            </a:br>
            <a:r>
              <a:rPr lang="en-US" sz="2800" dirty="0" smtClean="0">
                <a:solidFill>
                  <a:schemeClr val="tx1">
                    <a:lumMod val="95000"/>
                    <a:lumOff val="5000"/>
                  </a:schemeClr>
                </a:solidFill>
              </a:rPr>
              <a:t>Merit Badge Requirements</a:t>
            </a:r>
          </a:p>
        </p:txBody>
      </p:sp>
      <p:sp>
        <p:nvSpPr>
          <p:cNvPr id="144387" name="Rectangle 3"/>
          <p:cNvSpPr>
            <a:spLocks noGrp="1" noChangeArrowheads="1"/>
          </p:cNvSpPr>
          <p:nvPr>
            <p:ph type="body" idx="1"/>
          </p:nvPr>
        </p:nvSpPr>
        <p:spPr>
          <a:xfrm>
            <a:off x="1908175" y="979488"/>
            <a:ext cx="6911975" cy="5689600"/>
          </a:xfrm>
        </p:spPr>
        <p:txBody>
          <a:bodyPr/>
          <a:lstStyle/>
          <a:p>
            <a:pPr>
              <a:buFont typeface="+mj-lt"/>
              <a:buAutoNum type="arabicPeriod" startAt="7"/>
            </a:pPr>
            <a:r>
              <a:rPr lang="en-US" sz="1800" dirty="0" smtClean="0">
                <a:solidFill>
                  <a:schemeClr val="tx1"/>
                </a:solidFill>
              </a:rPr>
              <a:t>Do </a:t>
            </a:r>
            <a:r>
              <a:rPr lang="en-US" sz="1800" dirty="0">
                <a:solidFill>
                  <a:schemeClr val="tx1"/>
                </a:solidFill>
              </a:rPr>
              <a:t>the following:</a:t>
            </a:r>
          </a:p>
          <a:p>
            <a:pPr lvl="1">
              <a:buFont typeface="+mj-lt"/>
              <a:buAutoNum type="alphaLcPeriod"/>
            </a:pPr>
            <a:r>
              <a:rPr lang="en-US" sz="1400" b="0" dirty="0">
                <a:solidFill>
                  <a:schemeClr val="tx1"/>
                </a:solidFill>
              </a:rPr>
              <a:t>Identify three charitable organizations outside of Scouting that interest you and bring people in your community together to work for the good of your community.</a:t>
            </a:r>
          </a:p>
          <a:p>
            <a:pPr lvl="1">
              <a:buFont typeface="+mj-lt"/>
              <a:buAutoNum type="alphaLcPeriod"/>
            </a:pPr>
            <a:r>
              <a:rPr lang="en-US" sz="1400" b="0" dirty="0">
                <a:solidFill>
                  <a:schemeClr val="tx1"/>
                </a:solidFill>
              </a:rPr>
              <a:t>Pick ONE of the organizations you chose for requirement 7a. Using a variety of resources (including newspapers, fliers and other literature, the Internet, volunteers, and employees of the organization), find out more about this organization.</a:t>
            </a:r>
          </a:p>
          <a:p>
            <a:pPr lvl="1">
              <a:buFont typeface="+mj-lt"/>
              <a:buAutoNum type="alphaLcPeriod"/>
            </a:pPr>
            <a:r>
              <a:rPr lang="en-US" sz="1400" b="0" dirty="0">
                <a:solidFill>
                  <a:schemeClr val="tx1"/>
                </a:solidFill>
              </a:rPr>
              <a:t>With your counselor's and your parent's approval, contact the organization you chose for requirement 7b and find out what young people can do to help. While working on this merit badge, volunteer at least eight hours of your time for the organization. After your volunteer experience is over, discuss what you have learned with your counselor.</a:t>
            </a:r>
          </a:p>
          <a:p>
            <a:pPr>
              <a:buFont typeface="+mj-lt"/>
              <a:buAutoNum type="arabicPeriod" startAt="7"/>
            </a:pPr>
            <a:r>
              <a:rPr lang="en-US" sz="1800" dirty="0">
                <a:solidFill>
                  <a:schemeClr val="tx1"/>
                </a:solidFill>
              </a:rPr>
              <a:t>Develop a public presentation (such as a video, slide show, speech, digital presentation, or photo exhibit) about important and unique aspects of your community. Include information about the history, cultures, and ethnic groups of your community; its best features and popular places where people gather; and the challenges it faces. Stage your presentation in front of your merit badge counselor or a group, such as your patrol or a class at school.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17474"/>
            <a:ext cx="914400" cy="933450"/>
          </a:xfrm>
          <a:prstGeom prst="rect">
            <a:avLst/>
          </a:prstGeom>
        </p:spPr>
      </p:pic>
    </p:spTree>
    <p:extLst>
      <p:ext uri="{BB962C8B-B14F-4D97-AF65-F5344CB8AC3E}">
        <p14:creationId xmlns:p14="http://schemas.microsoft.com/office/powerpoint/2010/main" val="264849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62351" y="619125"/>
            <a:ext cx="5581650" cy="649288"/>
          </a:xfrm>
        </p:spPr>
        <p:txBody>
          <a:bodyPr/>
          <a:lstStyle/>
          <a:p>
            <a:pPr eaLnBrk="1" hangingPunct="1"/>
            <a:r>
              <a:rPr lang="en-US" sz="3200" dirty="0" smtClean="0"/>
              <a:t>Requirement 1</a:t>
            </a:r>
            <a:endParaRPr lang="uk-UA" sz="3200" dirty="0" smtClean="0"/>
          </a:p>
        </p:txBody>
      </p:sp>
      <p:sp>
        <p:nvSpPr>
          <p:cNvPr id="4099" name="Rectangle 3"/>
          <p:cNvSpPr>
            <a:spLocks noGrp="1" noChangeArrowheads="1"/>
          </p:cNvSpPr>
          <p:nvPr>
            <p:ph type="body" idx="1"/>
          </p:nvPr>
        </p:nvSpPr>
        <p:spPr>
          <a:xfrm>
            <a:off x="1249363" y="1628775"/>
            <a:ext cx="6778625" cy="4537075"/>
          </a:xfrm>
        </p:spPr>
        <p:txBody>
          <a:bodyPr/>
          <a:lstStyle/>
          <a:p>
            <a:pPr marL="0" indent="0">
              <a:buNone/>
            </a:pPr>
            <a:r>
              <a:rPr lang="en-US" sz="1800" dirty="0">
                <a:solidFill>
                  <a:schemeClr val="tx1"/>
                </a:solidFill>
              </a:rPr>
              <a:t>Discuss with your counselor what citizenship in the community means and what it takes to be a good citizen in your community. Discuss the rights, duties, and obligations of citizenship, and explain how you can demonstrate good citizenship in your community, Scouting unit, place of worship, or school.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00" y="334963"/>
            <a:ext cx="914400" cy="933450"/>
          </a:xfrm>
          <a:prstGeom prst="rect">
            <a:avLst/>
          </a:prstGeom>
        </p:spPr>
      </p:pic>
      <p:pic>
        <p:nvPicPr>
          <p:cNvPr id="3" name="Picture 2"/>
          <p:cNvPicPr>
            <a:picLocks noChangeAspect="1"/>
          </p:cNvPicPr>
          <p:nvPr/>
        </p:nvPicPr>
        <p:blipFill>
          <a:blip r:embed="rId3"/>
          <a:stretch>
            <a:fillRect/>
          </a:stretch>
        </p:blipFill>
        <p:spPr>
          <a:xfrm>
            <a:off x="2198503" y="3405717"/>
            <a:ext cx="4880344" cy="2743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85800"/>
            <a:ext cx="5311775" cy="508000"/>
          </a:xfrm>
        </p:spPr>
        <p:txBody>
          <a:bodyPr/>
          <a:lstStyle/>
          <a:p>
            <a:r>
              <a:rPr lang="en-US" sz="2400" dirty="0" smtClean="0"/>
              <a:t>Citizenship in the Community</a:t>
            </a:r>
            <a:endParaRPr lang="en-US" sz="2400" dirty="0"/>
          </a:p>
        </p:txBody>
      </p:sp>
      <p:sp>
        <p:nvSpPr>
          <p:cNvPr id="3" name="Content Placeholder 2"/>
          <p:cNvSpPr>
            <a:spLocks noGrp="1"/>
          </p:cNvSpPr>
          <p:nvPr>
            <p:ph idx="1"/>
          </p:nvPr>
        </p:nvSpPr>
        <p:spPr/>
        <p:txBody>
          <a:bodyPr/>
          <a:lstStyle/>
          <a:p>
            <a:r>
              <a:rPr lang="en-US" dirty="0" smtClean="0">
                <a:solidFill>
                  <a:schemeClr val="tx1"/>
                </a:solidFill>
              </a:rPr>
              <a:t>What is a community?</a:t>
            </a:r>
            <a:endParaRPr lang="en-US" dirty="0">
              <a:solidFill>
                <a:schemeClr val="tx1"/>
              </a:solidFill>
            </a:endParaRPr>
          </a:p>
          <a:p>
            <a:pPr lvl="1"/>
            <a:r>
              <a:rPr lang="en-US" b="0" dirty="0" smtClean="0">
                <a:solidFill>
                  <a:schemeClr val="tx1"/>
                </a:solidFill>
              </a:rPr>
              <a:t>A </a:t>
            </a:r>
            <a:r>
              <a:rPr lang="en-US" b="0" dirty="0">
                <a:solidFill>
                  <a:schemeClr val="tx1"/>
                </a:solidFill>
              </a:rPr>
              <a:t>community is a group of people living in a particular area who </a:t>
            </a:r>
            <a:r>
              <a:rPr lang="en-US" b="0" dirty="0" smtClean="0">
                <a:solidFill>
                  <a:schemeClr val="tx1"/>
                </a:solidFill>
              </a:rPr>
              <a:t>share:</a:t>
            </a:r>
            <a:endParaRPr lang="en-US" b="0" dirty="0" smtClean="0">
              <a:solidFill>
                <a:schemeClr val="tx1"/>
              </a:solidFill>
            </a:endParaRPr>
          </a:p>
          <a:p>
            <a:pPr lvl="2"/>
            <a:r>
              <a:rPr lang="en-US" dirty="0" smtClean="0">
                <a:solidFill>
                  <a:schemeClr val="tx1"/>
                </a:solidFill>
              </a:rPr>
              <a:t>Common </a:t>
            </a:r>
            <a:r>
              <a:rPr lang="en-US" dirty="0" smtClean="0">
                <a:solidFill>
                  <a:schemeClr val="tx1"/>
                </a:solidFill>
              </a:rPr>
              <a:t>characteristics.</a:t>
            </a:r>
            <a:endParaRPr lang="en-US" dirty="0">
              <a:solidFill>
                <a:schemeClr val="tx1"/>
              </a:solidFill>
            </a:endParaRPr>
          </a:p>
          <a:p>
            <a:pPr lvl="2"/>
            <a:r>
              <a:rPr lang="en-US" dirty="0" smtClean="0">
                <a:solidFill>
                  <a:schemeClr val="tx1"/>
                </a:solidFill>
              </a:rPr>
              <a:t>Interests.</a:t>
            </a:r>
            <a:endParaRPr lang="en-US" dirty="0">
              <a:solidFill>
                <a:schemeClr val="tx1"/>
              </a:solidFill>
            </a:endParaRPr>
          </a:p>
          <a:p>
            <a:pPr lvl="2"/>
            <a:r>
              <a:rPr lang="en-US" dirty="0" smtClean="0">
                <a:solidFill>
                  <a:schemeClr val="tx1"/>
                </a:solidFill>
              </a:rPr>
              <a:t>Activities.</a:t>
            </a:r>
            <a:endParaRPr lang="en-US" dirty="0">
              <a:solidFill>
                <a:schemeClr val="tx1"/>
              </a:solidFill>
            </a:endParaRPr>
          </a:p>
          <a:p>
            <a:pPr lvl="2"/>
            <a:r>
              <a:rPr lang="en-US" dirty="0" smtClean="0">
                <a:solidFill>
                  <a:schemeClr val="tx1"/>
                </a:solidFill>
              </a:rPr>
              <a:t>Purposes.</a:t>
            </a:r>
            <a:endParaRPr lang="en-US" dirty="0">
              <a:solidFill>
                <a:schemeClr val="tx1"/>
              </a:solidFill>
            </a:endParaRPr>
          </a:p>
          <a:p>
            <a:pPr lvl="1"/>
            <a:r>
              <a:rPr lang="en-US" b="0" dirty="0" smtClean="0">
                <a:solidFill>
                  <a:schemeClr val="tx1"/>
                </a:solidFill>
              </a:rPr>
              <a:t>Group </a:t>
            </a:r>
            <a:r>
              <a:rPr lang="en-US" b="0" dirty="0">
                <a:solidFill>
                  <a:schemeClr val="tx1"/>
                </a:solidFill>
              </a:rPr>
              <a:t>can be as small as a family living together in an </a:t>
            </a:r>
            <a:r>
              <a:rPr lang="en-US" b="0" dirty="0" smtClean="0">
                <a:solidFill>
                  <a:schemeClr val="tx1"/>
                </a:solidFill>
              </a:rPr>
              <a:t>apartments.</a:t>
            </a:r>
            <a:endParaRPr lang="en-US" b="0" dirty="0">
              <a:solidFill>
                <a:schemeClr val="tx1"/>
              </a:solidFill>
            </a:endParaRPr>
          </a:p>
          <a:p>
            <a:pPr lvl="1"/>
            <a:r>
              <a:rPr lang="en-US" b="0" dirty="0" smtClean="0">
                <a:solidFill>
                  <a:schemeClr val="tx1"/>
                </a:solidFill>
              </a:rPr>
              <a:t>Group </a:t>
            </a:r>
            <a:r>
              <a:rPr lang="en-US" b="0" dirty="0">
                <a:solidFill>
                  <a:schemeClr val="tx1"/>
                </a:solidFill>
              </a:rPr>
              <a:t>can be as large as a population of a sprawling metropolitan </a:t>
            </a:r>
            <a:r>
              <a:rPr lang="en-US" b="0" dirty="0" smtClean="0">
                <a:solidFill>
                  <a:schemeClr val="tx1"/>
                </a:solidFill>
              </a:rPr>
              <a:t>area.</a:t>
            </a:r>
            <a:endParaRPr lang="en-US" b="0" dirty="0">
              <a:solidFill>
                <a:schemeClr val="tx1"/>
              </a:solidFill>
            </a:endParaRPr>
          </a:p>
        </p:txBody>
      </p:sp>
    </p:spTree>
    <p:extLst>
      <p:ext uri="{BB962C8B-B14F-4D97-AF65-F5344CB8AC3E}">
        <p14:creationId xmlns:p14="http://schemas.microsoft.com/office/powerpoint/2010/main" val="233986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85800"/>
            <a:ext cx="5311774" cy="508000"/>
          </a:xfrm>
        </p:spPr>
        <p:txBody>
          <a:bodyPr/>
          <a:lstStyle/>
          <a:p>
            <a:r>
              <a:rPr lang="en-US" sz="2400" dirty="0"/>
              <a:t>Citizenship in the Community</a:t>
            </a:r>
          </a:p>
        </p:txBody>
      </p:sp>
      <p:sp>
        <p:nvSpPr>
          <p:cNvPr id="3" name="Content Placeholder 2"/>
          <p:cNvSpPr>
            <a:spLocks noGrp="1"/>
          </p:cNvSpPr>
          <p:nvPr>
            <p:ph idx="1"/>
          </p:nvPr>
        </p:nvSpPr>
        <p:spPr/>
        <p:txBody>
          <a:bodyPr/>
          <a:lstStyle/>
          <a:p>
            <a:r>
              <a:rPr lang="en-US" dirty="0">
                <a:solidFill>
                  <a:schemeClr val="tx1"/>
                </a:solidFill>
              </a:rPr>
              <a:t>Communities </a:t>
            </a:r>
            <a:r>
              <a:rPr lang="en-US" dirty="0" smtClean="0">
                <a:solidFill>
                  <a:schemeClr val="tx1"/>
                </a:solidFill>
              </a:rPr>
              <a:t>within Communities</a:t>
            </a:r>
          </a:p>
          <a:p>
            <a:pPr lvl="1"/>
            <a:r>
              <a:rPr lang="en-US" b="0" dirty="0">
                <a:solidFill>
                  <a:schemeClr val="tx1"/>
                </a:solidFill>
              </a:rPr>
              <a:t>The United States is a patchwork of </a:t>
            </a:r>
            <a:r>
              <a:rPr lang="en-US" b="0" dirty="0" smtClean="0">
                <a:solidFill>
                  <a:schemeClr val="tx1"/>
                </a:solidFill>
              </a:rPr>
              <a:t>communities.</a:t>
            </a:r>
            <a:endParaRPr lang="en-US" b="0" dirty="0">
              <a:solidFill>
                <a:schemeClr val="tx1"/>
              </a:solidFill>
            </a:endParaRPr>
          </a:p>
          <a:p>
            <a:pPr lvl="2"/>
            <a:r>
              <a:rPr lang="en-US" dirty="0" smtClean="0">
                <a:solidFill>
                  <a:schemeClr val="tx1"/>
                </a:solidFill>
              </a:rPr>
              <a:t>Family</a:t>
            </a:r>
          </a:p>
          <a:p>
            <a:pPr lvl="2"/>
            <a:r>
              <a:rPr lang="en-US" dirty="0" smtClean="0">
                <a:solidFill>
                  <a:schemeClr val="tx1"/>
                </a:solidFill>
              </a:rPr>
              <a:t>Neighborhood</a:t>
            </a:r>
            <a:endParaRPr lang="en-US" dirty="0">
              <a:solidFill>
                <a:schemeClr val="tx1"/>
              </a:solidFill>
            </a:endParaRPr>
          </a:p>
          <a:p>
            <a:pPr lvl="2"/>
            <a:r>
              <a:rPr lang="en-US" dirty="0" smtClean="0">
                <a:solidFill>
                  <a:schemeClr val="tx1"/>
                </a:solidFill>
              </a:rPr>
              <a:t>School</a:t>
            </a:r>
            <a:endParaRPr lang="en-US" dirty="0">
              <a:solidFill>
                <a:schemeClr val="tx1"/>
              </a:solidFill>
            </a:endParaRPr>
          </a:p>
          <a:p>
            <a:pPr lvl="2"/>
            <a:r>
              <a:rPr lang="en-US" dirty="0" smtClean="0">
                <a:solidFill>
                  <a:schemeClr val="tx1"/>
                </a:solidFill>
              </a:rPr>
              <a:t>Scout troop</a:t>
            </a:r>
          </a:p>
          <a:p>
            <a:pPr lvl="2"/>
            <a:r>
              <a:rPr lang="en-US" dirty="0" smtClean="0">
                <a:solidFill>
                  <a:schemeClr val="tx1"/>
                </a:solidFill>
              </a:rPr>
              <a:t>Club</a:t>
            </a:r>
            <a:endParaRPr lang="en-US" dirty="0">
              <a:solidFill>
                <a:schemeClr val="tx1"/>
              </a:solidFill>
            </a:endParaRPr>
          </a:p>
          <a:p>
            <a:pPr lvl="2"/>
            <a:r>
              <a:rPr lang="en-US" dirty="0" smtClean="0">
                <a:solidFill>
                  <a:schemeClr val="tx1"/>
                </a:solidFill>
              </a:rPr>
              <a:t>Team</a:t>
            </a:r>
            <a:endParaRPr lang="en-US" dirty="0">
              <a:solidFill>
                <a:schemeClr val="tx1"/>
              </a:solidFill>
            </a:endParaRPr>
          </a:p>
          <a:p>
            <a:pPr lvl="2"/>
            <a:r>
              <a:rPr lang="en-US" dirty="0" smtClean="0">
                <a:solidFill>
                  <a:schemeClr val="tx1"/>
                </a:solidFill>
              </a:rPr>
              <a:t>Worship </a:t>
            </a:r>
            <a:r>
              <a:rPr lang="en-US" dirty="0">
                <a:solidFill>
                  <a:schemeClr val="tx1"/>
                </a:solidFill>
              </a:rPr>
              <a:t>group</a:t>
            </a:r>
          </a:p>
          <a:p>
            <a:pPr lvl="2"/>
            <a:r>
              <a:rPr lang="en-US" dirty="0" smtClean="0">
                <a:solidFill>
                  <a:schemeClr val="tx1"/>
                </a:solidFill>
              </a:rPr>
              <a:t>City</a:t>
            </a:r>
          </a:p>
        </p:txBody>
      </p:sp>
      <p:pic>
        <p:nvPicPr>
          <p:cNvPr id="5" name="Picture 4"/>
          <p:cNvPicPr>
            <a:picLocks noChangeAspect="1"/>
          </p:cNvPicPr>
          <p:nvPr/>
        </p:nvPicPr>
        <p:blipFill>
          <a:blip r:embed="rId2"/>
          <a:stretch>
            <a:fillRect/>
          </a:stretch>
        </p:blipFill>
        <p:spPr>
          <a:xfrm>
            <a:off x="4650744" y="2514600"/>
            <a:ext cx="4242430" cy="3276600"/>
          </a:xfrm>
          <a:prstGeom prst="rect">
            <a:avLst/>
          </a:prstGeom>
        </p:spPr>
      </p:pic>
    </p:spTree>
    <p:extLst>
      <p:ext uri="{BB962C8B-B14F-4D97-AF65-F5344CB8AC3E}">
        <p14:creationId xmlns:p14="http://schemas.microsoft.com/office/powerpoint/2010/main" val="62073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85800"/>
            <a:ext cx="5311774" cy="508000"/>
          </a:xfrm>
        </p:spPr>
        <p:txBody>
          <a:bodyPr/>
          <a:lstStyle/>
          <a:p>
            <a:r>
              <a:rPr lang="en-US" sz="2400" dirty="0"/>
              <a:t>Citizenship in the Community</a:t>
            </a:r>
          </a:p>
        </p:txBody>
      </p:sp>
      <p:sp>
        <p:nvSpPr>
          <p:cNvPr id="3" name="Content Placeholder 2"/>
          <p:cNvSpPr>
            <a:spLocks noGrp="1"/>
          </p:cNvSpPr>
          <p:nvPr>
            <p:ph idx="1"/>
          </p:nvPr>
        </p:nvSpPr>
        <p:spPr/>
        <p:txBody>
          <a:bodyPr/>
          <a:lstStyle/>
          <a:p>
            <a:r>
              <a:rPr lang="en-US" dirty="0">
                <a:solidFill>
                  <a:schemeClr val="tx1"/>
                </a:solidFill>
              </a:rPr>
              <a:t>Self-Governance</a:t>
            </a:r>
          </a:p>
          <a:p>
            <a:pPr lvl="1"/>
            <a:r>
              <a:rPr lang="en-US" b="0" dirty="0" smtClean="0">
                <a:solidFill>
                  <a:schemeClr val="tx1"/>
                </a:solidFill>
              </a:rPr>
              <a:t>In </a:t>
            </a:r>
            <a:r>
              <a:rPr lang="en-US" b="0" dirty="0">
                <a:solidFill>
                  <a:schemeClr val="tx1"/>
                </a:solidFill>
              </a:rPr>
              <a:t>the US, Citizens help make decisions about their </a:t>
            </a:r>
            <a:r>
              <a:rPr lang="en-US" b="0" dirty="0" smtClean="0">
                <a:solidFill>
                  <a:schemeClr val="tx1"/>
                </a:solidFill>
              </a:rPr>
              <a:t>community.</a:t>
            </a:r>
            <a:endParaRPr lang="en-US" b="0" dirty="0">
              <a:solidFill>
                <a:schemeClr val="tx1"/>
              </a:solidFill>
            </a:endParaRPr>
          </a:p>
          <a:p>
            <a:pPr lvl="1"/>
            <a:r>
              <a:rPr lang="en-US" b="0" dirty="0" smtClean="0">
                <a:solidFill>
                  <a:schemeClr val="tx1"/>
                </a:solidFill>
              </a:rPr>
              <a:t>Elect </a:t>
            </a:r>
            <a:r>
              <a:rPr lang="en-US" b="0" dirty="0">
                <a:solidFill>
                  <a:schemeClr val="tx1"/>
                </a:solidFill>
              </a:rPr>
              <a:t>local </a:t>
            </a:r>
            <a:r>
              <a:rPr lang="en-US" b="0" dirty="0" smtClean="0">
                <a:solidFill>
                  <a:schemeClr val="tx1"/>
                </a:solidFill>
              </a:rPr>
              <a:t>officials.</a:t>
            </a:r>
            <a:endParaRPr lang="en-US" b="0" dirty="0" smtClean="0">
              <a:solidFill>
                <a:schemeClr val="tx1"/>
              </a:solidFill>
            </a:endParaRPr>
          </a:p>
        </p:txBody>
      </p:sp>
      <p:pic>
        <p:nvPicPr>
          <p:cNvPr id="5" name="Picture 4"/>
          <p:cNvPicPr>
            <a:picLocks noChangeAspect="1"/>
          </p:cNvPicPr>
          <p:nvPr/>
        </p:nvPicPr>
        <p:blipFill>
          <a:blip r:embed="rId2"/>
          <a:stretch>
            <a:fillRect/>
          </a:stretch>
        </p:blipFill>
        <p:spPr>
          <a:xfrm>
            <a:off x="2655094" y="3276600"/>
            <a:ext cx="4686300" cy="3124200"/>
          </a:xfrm>
          <a:prstGeom prst="rect">
            <a:avLst/>
          </a:prstGeom>
        </p:spPr>
      </p:pic>
    </p:spTree>
    <p:extLst>
      <p:ext uri="{BB962C8B-B14F-4D97-AF65-F5344CB8AC3E}">
        <p14:creationId xmlns:p14="http://schemas.microsoft.com/office/powerpoint/2010/main" val="2115974688"/>
      </p:ext>
    </p:extLst>
  </p:cSld>
  <p:clrMapOvr>
    <a:masterClrMapping/>
  </p:clrMapOvr>
</p:sld>
</file>

<file path=ppt/theme/theme1.xml><?xml version="1.0" encoding="utf-8"?>
<a:theme xmlns:a="http://schemas.openxmlformats.org/drawingml/2006/main" name="template">
  <a:themeElements>
    <a:clrScheme name="Custom 12">
      <a:dk1>
        <a:srgbClr val="4D4D4D"/>
      </a:dk1>
      <a:lt1>
        <a:srgbClr val="FFFFFF"/>
      </a:lt1>
      <a:dk2>
        <a:srgbClr val="000000"/>
      </a:dk2>
      <a:lt2>
        <a:srgbClr val="800000"/>
      </a:lt2>
      <a:accent1>
        <a:srgbClr val="CC0000"/>
      </a:accent1>
      <a:accent2>
        <a:srgbClr val="FFFF99"/>
      </a:accent2>
      <a:accent3>
        <a:srgbClr val="FFFFFF"/>
      </a:accent3>
      <a:accent4>
        <a:srgbClr val="404040"/>
      </a:accent4>
      <a:accent5>
        <a:srgbClr val="E2AAAA"/>
      </a:accent5>
      <a:accent6>
        <a:srgbClr val="E7E78A"/>
      </a:accent6>
      <a:hlink>
        <a:srgbClr val="00B0F0"/>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111111"/>
        </a:dk1>
        <a:lt1>
          <a:srgbClr val="FFFFFF"/>
        </a:lt1>
        <a:dk2>
          <a:srgbClr val="000000"/>
        </a:dk2>
        <a:lt2>
          <a:srgbClr val="800000"/>
        </a:lt2>
        <a:accent1>
          <a:srgbClr val="CC0000"/>
        </a:accent1>
        <a:accent2>
          <a:srgbClr val="FFFF99"/>
        </a:accent2>
        <a:accent3>
          <a:srgbClr val="FFFFFF"/>
        </a:accent3>
        <a:accent4>
          <a:srgbClr val="0D0D0D"/>
        </a:accent4>
        <a:accent5>
          <a:srgbClr val="E2AAAA"/>
        </a:accent5>
        <a:accent6>
          <a:srgbClr val="E7E78A"/>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111111"/>
        </a:dk1>
        <a:lt1>
          <a:srgbClr val="FFFFFF"/>
        </a:lt1>
        <a:dk2>
          <a:srgbClr val="000000"/>
        </a:dk2>
        <a:lt2>
          <a:srgbClr val="CC9900"/>
        </a:lt2>
        <a:accent1>
          <a:srgbClr val="FFCC66"/>
        </a:accent1>
        <a:accent2>
          <a:srgbClr val="800000"/>
        </a:accent2>
        <a:accent3>
          <a:srgbClr val="FFFFFF"/>
        </a:accent3>
        <a:accent4>
          <a:srgbClr val="0D0D0D"/>
        </a:accent4>
        <a:accent5>
          <a:srgbClr val="FFE2B8"/>
        </a:accent5>
        <a:accent6>
          <a:srgbClr val="7300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111111"/>
        </a:dk1>
        <a:lt1>
          <a:srgbClr val="FFFFFF"/>
        </a:lt1>
        <a:dk2>
          <a:srgbClr val="000000"/>
        </a:dk2>
        <a:lt2>
          <a:srgbClr val="800000"/>
        </a:lt2>
        <a:accent1>
          <a:srgbClr val="FF99CC"/>
        </a:accent1>
        <a:accent2>
          <a:srgbClr val="CC0000"/>
        </a:accent2>
        <a:accent3>
          <a:srgbClr val="FFFFFF"/>
        </a:accent3>
        <a:accent4>
          <a:srgbClr val="0D0D0D"/>
        </a:accent4>
        <a:accent5>
          <a:srgbClr val="FFCAE2"/>
        </a:accent5>
        <a:accent6>
          <a:srgbClr val="B90000"/>
        </a:accent6>
        <a:hlink>
          <a:srgbClr val="FFCC00"/>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111111"/>
        </a:dk1>
        <a:lt1>
          <a:srgbClr val="FFFFFF"/>
        </a:lt1>
        <a:dk2>
          <a:srgbClr val="000000"/>
        </a:dk2>
        <a:lt2>
          <a:srgbClr val="800000"/>
        </a:lt2>
        <a:accent1>
          <a:srgbClr val="FFCCCC"/>
        </a:accent1>
        <a:accent2>
          <a:srgbClr val="FF9966"/>
        </a:accent2>
        <a:accent3>
          <a:srgbClr val="FFFFFF"/>
        </a:accent3>
        <a:accent4>
          <a:srgbClr val="0D0D0D"/>
        </a:accent4>
        <a:accent5>
          <a:srgbClr val="FFE2E2"/>
        </a:accent5>
        <a:accent6>
          <a:srgbClr val="E78A5C"/>
        </a:accent6>
        <a:hlink>
          <a:srgbClr val="FFCC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800000"/>
        </a:lt2>
        <a:accent1>
          <a:srgbClr val="CC0000"/>
        </a:accent1>
        <a:accent2>
          <a:srgbClr val="FFFF99"/>
        </a:accent2>
        <a:accent3>
          <a:srgbClr val="FFFFFF"/>
        </a:accent3>
        <a:accent4>
          <a:srgbClr val="404040"/>
        </a:accent4>
        <a:accent5>
          <a:srgbClr val="E2AAAA"/>
        </a:accent5>
        <a:accent6>
          <a:srgbClr val="E7E78A"/>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304</TotalTime>
  <Words>2498</Words>
  <Application>Microsoft Office PowerPoint</Application>
  <PresentationFormat>On-screen Show (4:3)</PresentationFormat>
  <Paragraphs>204</Paragraphs>
  <Slides>45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45</vt:i4>
      </vt:variant>
    </vt:vector>
  </HeadingPairs>
  <TitlesOfParts>
    <vt:vector size="47" baseType="lpstr">
      <vt:lpstr>Arial</vt:lpstr>
      <vt:lpstr>template</vt:lpstr>
      <vt:lpstr>Citizenship in the Community</vt:lpstr>
      <vt:lpstr>Citizenship in the Community  Merit Badge Requirements</vt:lpstr>
      <vt:lpstr>Citizenship in the Community  Merit Badge Requirements</vt:lpstr>
      <vt:lpstr>Citizenship in the Community  Merit Badge Requirements</vt:lpstr>
      <vt:lpstr>Citizenship in the Community  Merit Badge Requirements</vt:lpstr>
      <vt:lpstr>Requirement 1</vt:lpstr>
      <vt:lpstr>Citizenship in the Community</vt:lpstr>
      <vt:lpstr>Citizenship in the Community</vt:lpstr>
      <vt:lpstr>Citizenship in the Community</vt:lpstr>
      <vt:lpstr>Rights, Duties, Obligations</vt:lpstr>
      <vt:lpstr>Demonstrating Citizenship</vt:lpstr>
      <vt:lpstr>Demonstrating Citizenship</vt:lpstr>
      <vt:lpstr>Demonstrating Citizenship</vt:lpstr>
      <vt:lpstr>Requirement 2</vt:lpstr>
      <vt:lpstr>Pemberville Government Buildings</vt:lpstr>
      <vt:lpstr>Pemberville Parks and Recreation</vt:lpstr>
      <vt:lpstr>Wood County Offices</vt:lpstr>
      <vt:lpstr>Bowling Green Parks and Recreation</vt:lpstr>
      <vt:lpstr>Area Historical Points of Interest</vt:lpstr>
      <vt:lpstr>Requirement 2</vt:lpstr>
      <vt:lpstr>PowerPoint Presentation</vt:lpstr>
      <vt:lpstr>PowerPoint Presentation</vt:lpstr>
      <vt:lpstr>PowerPoint Presentation</vt:lpstr>
      <vt:lpstr>Requirement 3</vt:lpstr>
      <vt:lpstr>Pemberville Town Council</vt:lpstr>
      <vt:lpstr>Requirement 3</vt:lpstr>
      <vt:lpstr>Community Issue</vt:lpstr>
      <vt:lpstr>Requirement 4</vt:lpstr>
      <vt:lpstr>Community Issue</vt:lpstr>
      <vt:lpstr>Requirement 5</vt:lpstr>
      <vt:lpstr>Requirement 6</vt:lpstr>
      <vt:lpstr>     </vt:lpstr>
      <vt:lpstr>     </vt:lpstr>
      <vt:lpstr>Requirement 7</vt:lpstr>
      <vt:lpstr>PowerPoint Presentation</vt:lpstr>
      <vt:lpstr>PowerPoint Presentation</vt:lpstr>
      <vt:lpstr>PowerPoint Presentation</vt:lpstr>
      <vt:lpstr>Benefits of Volunteering</vt:lpstr>
      <vt:lpstr>Benefits of Volunteering</vt:lpstr>
      <vt:lpstr>Benefits of Volunteering</vt:lpstr>
      <vt:lpstr>Benefits of Volunteering</vt:lpstr>
      <vt:lpstr>Benefits of Volunteering</vt:lpstr>
      <vt:lpstr>Benefits of Volunteering</vt:lpstr>
      <vt:lpstr>Requirement 8</vt:lpstr>
      <vt:lpstr>PowerPoint Presentation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Citizenship in the Community</dc:title>
  <dc:creator>Terry McKibben</dc:creator>
  <cp:lastModifiedBy>Terry McKibben</cp:lastModifiedBy>
  <cp:revision>34</cp:revision>
  <dcterms:created xsi:type="dcterms:W3CDTF">2021-02-01T18:04:08Z</dcterms:created>
  <dcterms:modified xsi:type="dcterms:W3CDTF">2023-11-04T15:05:47Z</dcterms:modified>
</cp:coreProperties>
</file>